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9" r:id="rId2"/>
    <p:sldId id="297" r:id="rId3"/>
    <p:sldId id="257" r:id="rId4"/>
    <p:sldId id="258" r:id="rId5"/>
    <p:sldId id="300" r:id="rId6"/>
    <p:sldId id="294" r:id="rId7"/>
    <p:sldId id="326" r:id="rId8"/>
    <p:sldId id="310" r:id="rId9"/>
    <p:sldId id="302" r:id="rId10"/>
    <p:sldId id="327" r:id="rId11"/>
    <p:sldId id="311" r:id="rId12"/>
    <p:sldId id="312" r:id="rId13"/>
    <p:sldId id="313" r:id="rId14"/>
    <p:sldId id="314" r:id="rId15"/>
    <p:sldId id="315" r:id="rId16"/>
    <p:sldId id="328" r:id="rId17"/>
    <p:sldId id="316" r:id="rId18"/>
    <p:sldId id="323" r:id="rId19"/>
    <p:sldId id="317" r:id="rId20"/>
    <p:sldId id="318" r:id="rId21"/>
    <p:sldId id="324" r:id="rId22"/>
    <p:sldId id="322" r:id="rId23"/>
    <p:sldId id="319" r:id="rId24"/>
    <p:sldId id="320" r:id="rId25"/>
    <p:sldId id="325" r:id="rId26"/>
    <p:sldId id="321" r:id="rId27"/>
    <p:sldId id="329" r:id="rId28"/>
    <p:sldId id="331" r:id="rId29"/>
    <p:sldId id="307" r:id="rId30"/>
    <p:sldId id="30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E3AB3F-78E4-4774-93AD-C6FFD53F8E0E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3A3B933D-1975-4CA1-A5FB-01ED1EB158BE}">
      <dgm:prSet custT="1"/>
      <dgm:spPr/>
      <dgm:t>
        <a:bodyPr/>
        <a:lstStyle/>
        <a:p>
          <a:r>
            <a:rPr lang="hu-HU" sz="2800" dirty="0"/>
            <a:t>A magyar önkéntesek három területen voltak aktívak a szervezeten belül: </a:t>
          </a:r>
        </a:p>
      </dgm:t>
    </dgm:pt>
    <dgm:pt modelId="{61AB5E7A-BDAF-4109-860F-F4B619AEFB79}" type="parTrans" cxnId="{EF574B65-5FAE-48BE-B269-D2633A41D0D3}">
      <dgm:prSet/>
      <dgm:spPr/>
      <dgm:t>
        <a:bodyPr/>
        <a:lstStyle/>
        <a:p>
          <a:endParaRPr lang="hu-HU"/>
        </a:p>
      </dgm:t>
    </dgm:pt>
    <dgm:pt modelId="{DF24DA43-ABEC-49BC-ABE4-16A8DA72EDCB}" type="sibTrans" cxnId="{EF574B65-5FAE-48BE-B269-D2633A41D0D3}">
      <dgm:prSet/>
      <dgm:spPr/>
      <dgm:t>
        <a:bodyPr/>
        <a:lstStyle/>
        <a:p>
          <a:endParaRPr lang="hu-HU"/>
        </a:p>
      </dgm:t>
    </dgm:pt>
    <dgm:pt modelId="{165357F4-7279-42A6-BA04-A2B42A059015}">
      <dgm:prSet/>
      <dgm:spPr/>
      <dgm:t>
        <a:bodyPr/>
        <a:lstStyle/>
        <a:p>
          <a:r>
            <a:rPr lang="hu-HU" dirty="0"/>
            <a:t>a reguláris katonai alakulatok soraiban (114 fő)</a:t>
          </a:r>
        </a:p>
      </dgm:t>
    </dgm:pt>
    <dgm:pt modelId="{E89CF4E7-1B10-4187-BDDC-0C3B401999E1}" type="parTrans" cxnId="{9E07D468-1774-4480-945A-3C18AD059F99}">
      <dgm:prSet/>
      <dgm:spPr/>
      <dgm:t>
        <a:bodyPr/>
        <a:lstStyle/>
        <a:p>
          <a:endParaRPr lang="hu-HU"/>
        </a:p>
      </dgm:t>
    </dgm:pt>
    <dgm:pt modelId="{3F21C71A-0EAA-4B1B-A047-E8599BF32DDD}" type="sibTrans" cxnId="{9E07D468-1774-4480-945A-3C18AD059F99}">
      <dgm:prSet/>
      <dgm:spPr/>
      <dgm:t>
        <a:bodyPr/>
        <a:lstStyle/>
        <a:p>
          <a:endParaRPr lang="hu-HU"/>
        </a:p>
      </dgm:t>
    </dgm:pt>
    <dgm:pt modelId="{75070538-F35D-47EF-A35F-23B5480BE002}">
      <dgm:prSet/>
      <dgm:spPr/>
      <dgm:t>
        <a:bodyPr/>
        <a:lstStyle/>
        <a:p>
          <a:r>
            <a:rPr lang="hu-HU"/>
            <a:t>a francia belső ellenállás kötelékében (16 fő)</a:t>
          </a:r>
        </a:p>
      </dgm:t>
    </dgm:pt>
    <dgm:pt modelId="{9FE1A812-04B2-447C-95DF-50947D6C1AF4}" type="parTrans" cxnId="{A3624E36-FFA7-46EA-A890-3DFAAEE926C7}">
      <dgm:prSet/>
      <dgm:spPr/>
      <dgm:t>
        <a:bodyPr/>
        <a:lstStyle/>
        <a:p>
          <a:endParaRPr lang="hu-HU"/>
        </a:p>
      </dgm:t>
    </dgm:pt>
    <dgm:pt modelId="{B41D603E-5997-4B54-B991-67B8F319825D}" type="sibTrans" cxnId="{A3624E36-FFA7-46EA-A890-3DFAAEE926C7}">
      <dgm:prSet/>
      <dgm:spPr/>
      <dgm:t>
        <a:bodyPr/>
        <a:lstStyle/>
        <a:p>
          <a:endParaRPr lang="hu-HU"/>
        </a:p>
      </dgm:t>
    </dgm:pt>
    <dgm:pt modelId="{9C119742-E9AF-4B5B-A2DE-8F8747A48793}">
      <dgm:prSet/>
      <dgm:spPr/>
      <dgm:t>
        <a:bodyPr/>
        <a:lstStyle/>
        <a:p>
          <a:r>
            <a:rPr lang="hu-HU" dirty="0"/>
            <a:t>adminisztratív beosztásokban (orvos, sofőr, titkár) (11 fő).</a:t>
          </a:r>
        </a:p>
      </dgm:t>
    </dgm:pt>
    <dgm:pt modelId="{0413BA95-99C2-4C4E-BAA4-5379E2859A42}" type="parTrans" cxnId="{DF3A356B-D8CD-4B0A-9AA5-FBCA33BA12FF}">
      <dgm:prSet/>
      <dgm:spPr/>
      <dgm:t>
        <a:bodyPr/>
        <a:lstStyle/>
        <a:p>
          <a:endParaRPr lang="hu-HU"/>
        </a:p>
      </dgm:t>
    </dgm:pt>
    <dgm:pt modelId="{62CF3505-971F-46D0-8F70-71B882C41550}" type="sibTrans" cxnId="{DF3A356B-D8CD-4B0A-9AA5-FBCA33BA12FF}">
      <dgm:prSet/>
      <dgm:spPr/>
      <dgm:t>
        <a:bodyPr/>
        <a:lstStyle/>
        <a:p>
          <a:endParaRPr lang="hu-HU"/>
        </a:p>
      </dgm:t>
    </dgm:pt>
    <dgm:pt modelId="{6B5F9B6F-153B-4FE3-91EF-7E191B433813}">
      <dgm:prSet custT="1"/>
      <dgm:spPr/>
      <dgm:t>
        <a:bodyPr/>
        <a:lstStyle/>
        <a:p>
          <a:r>
            <a:rPr lang="hu-HU" sz="2800" dirty="0"/>
            <a:t>Körülbelül a jelentkezők fele teljesített katonai szolgálatot: </a:t>
          </a:r>
        </a:p>
      </dgm:t>
    </dgm:pt>
    <dgm:pt modelId="{6868BBB1-DB22-4A52-BA38-0AE0991733B2}" type="parTrans" cxnId="{9A83FF2E-0727-4A03-87D5-A592C83C5DFC}">
      <dgm:prSet/>
      <dgm:spPr/>
      <dgm:t>
        <a:bodyPr/>
        <a:lstStyle/>
        <a:p>
          <a:endParaRPr lang="hu-HU"/>
        </a:p>
      </dgm:t>
    </dgm:pt>
    <dgm:pt modelId="{BACC500D-1414-4081-8D36-18B8C935C634}" type="sibTrans" cxnId="{9A83FF2E-0727-4A03-87D5-A592C83C5DFC}">
      <dgm:prSet/>
      <dgm:spPr/>
      <dgm:t>
        <a:bodyPr/>
        <a:lstStyle/>
        <a:p>
          <a:endParaRPr lang="hu-HU"/>
        </a:p>
      </dgm:t>
    </dgm:pt>
    <dgm:pt modelId="{E582627E-F607-4D85-A5DB-32DCD56E1FE3}">
      <dgm:prSet/>
      <dgm:spPr/>
      <dgm:t>
        <a:bodyPr/>
        <a:lstStyle/>
        <a:p>
          <a:r>
            <a:rPr lang="hu-HU" dirty="0"/>
            <a:t>2 fő a haditengerészetnél</a:t>
          </a:r>
        </a:p>
      </dgm:t>
    </dgm:pt>
    <dgm:pt modelId="{7D3FDA88-4177-49DE-A2C6-16D96A876505}" type="parTrans" cxnId="{26CD4523-E08C-4222-B73E-FB1D51028AFF}">
      <dgm:prSet/>
      <dgm:spPr/>
      <dgm:t>
        <a:bodyPr/>
        <a:lstStyle/>
        <a:p>
          <a:endParaRPr lang="hu-HU"/>
        </a:p>
      </dgm:t>
    </dgm:pt>
    <dgm:pt modelId="{01396AD2-EE9D-484E-B8AF-2DC6CD8B3C3C}" type="sibTrans" cxnId="{26CD4523-E08C-4222-B73E-FB1D51028AFF}">
      <dgm:prSet/>
      <dgm:spPr/>
      <dgm:t>
        <a:bodyPr/>
        <a:lstStyle/>
        <a:p>
          <a:endParaRPr lang="hu-HU"/>
        </a:p>
      </dgm:t>
    </dgm:pt>
    <dgm:pt modelId="{72D2ACFD-A58C-4C0E-B10D-C9D8454801B8}">
      <dgm:prSet/>
      <dgm:spPr/>
      <dgm:t>
        <a:bodyPr/>
        <a:lstStyle/>
        <a:p>
          <a:r>
            <a:rPr lang="hu-HU"/>
            <a:t>4 fő a légierőnél</a:t>
          </a:r>
        </a:p>
      </dgm:t>
    </dgm:pt>
    <dgm:pt modelId="{291584D4-4F90-4547-A1A2-D421889E1CFD}" type="parTrans" cxnId="{ADD2BE2F-CA56-4D73-ACA2-44613DB61D66}">
      <dgm:prSet/>
      <dgm:spPr/>
      <dgm:t>
        <a:bodyPr/>
        <a:lstStyle/>
        <a:p>
          <a:endParaRPr lang="hu-HU"/>
        </a:p>
      </dgm:t>
    </dgm:pt>
    <dgm:pt modelId="{FA8BCCD1-7109-40BB-9941-C887D5746FA7}" type="sibTrans" cxnId="{ADD2BE2F-CA56-4D73-ACA2-44613DB61D66}">
      <dgm:prSet/>
      <dgm:spPr/>
      <dgm:t>
        <a:bodyPr/>
        <a:lstStyle/>
        <a:p>
          <a:endParaRPr lang="hu-HU"/>
        </a:p>
      </dgm:t>
    </dgm:pt>
    <dgm:pt modelId="{9601EEA7-E6E8-4E40-8B17-EAC9ABBFEFD2}">
      <dgm:prSet/>
      <dgm:spPr/>
      <dgm:t>
        <a:bodyPr/>
        <a:lstStyle/>
        <a:p>
          <a:r>
            <a:rPr lang="hu-HU" dirty="0"/>
            <a:t>108 fő a szárazföldi alakulatoknál (elsősorban az Idegenlégióban). </a:t>
          </a:r>
        </a:p>
      </dgm:t>
    </dgm:pt>
    <dgm:pt modelId="{C1C56048-DFA0-4118-8061-C1CDF99626D5}" type="parTrans" cxnId="{222A44AE-E220-488A-BA01-C49F9C708DF5}">
      <dgm:prSet/>
      <dgm:spPr/>
      <dgm:t>
        <a:bodyPr/>
        <a:lstStyle/>
        <a:p>
          <a:endParaRPr lang="hu-HU"/>
        </a:p>
      </dgm:t>
    </dgm:pt>
    <dgm:pt modelId="{F46B3CA0-EF39-4845-AE54-5887AD985A95}" type="sibTrans" cxnId="{222A44AE-E220-488A-BA01-C49F9C708DF5}">
      <dgm:prSet/>
      <dgm:spPr/>
      <dgm:t>
        <a:bodyPr/>
        <a:lstStyle/>
        <a:p>
          <a:endParaRPr lang="hu-HU"/>
        </a:p>
      </dgm:t>
    </dgm:pt>
    <dgm:pt modelId="{965546A3-62D3-4B60-9090-A1E40408794F}" type="pres">
      <dgm:prSet presAssocID="{94E3AB3F-78E4-4774-93AD-C6FFD53F8E0E}" presName="linear" presStyleCnt="0">
        <dgm:presLayoutVars>
          <dgm:animLvl val="lvl"/>
          <dgm:resizeHandles val="exact"/>
        </dgm:presLayoutVars>
      </dgm:prSet>
      <dgm:spPr/>
    </dgm:pt>
    <dgm:pt modelId="{193B2E3F-D17F-44E6-BE8F-BCECC67A9D1C}" type="pres">
      <dgm:prSet presAssocID="{3A3B933D-1975-4CA1-A5FB-01ED1EB158B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2A6A09-2842-4E4D-8437-8EC5539C6726}" type="pres">
      <dgm:prSet presAssocID="{3A3B933D-1975-4CA1-A5FB-01ED1EB158BE}" presName="childText" presStyleLbl="revTx" presStyleIdx="0" presStyleCnt="2">
        <dgm:presLayoutVars>
          <dgm:bulletEnabled val="1"/>
        </dgm:presLayoutVars>
      </dgm:prSet>
      <dgm:spPr/>
    </dgm:pt>
    <dgm:pt modelId="{912BF27A-8F94-4435-8E13-2DC5762695B8}" type="pres">
      <dgm:prSet presAssocID="{6B5F9B6F-153B-4FE3-91EF-7E191B43381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53CC80-82C3-43BE-B4FD-72ACD5D8CE1C}" type="pres">
      <dgm:prSet presAssocID="{6B5F9B6F-153B-4FE3-91EF-7E191B43381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553BB03-2F4C-4B59-8185-45E63D8D0C4C}" type="presOf" srcId="{9601EEA7-E6E8-4E40-8B17-EAC9ABBFEFD2}" destId="{C753CC80-82C3-43BE-B4FD-72ACD5D8CE1C}" srcOrd="0" destOrd="2" presId="urn:microsoft.com/office/officeart/2005/8/layout/vList2"/>
    <dgm:cxn modelId="{26CD4523-E08C-4222-B73E-FB1D51028AFF}" srcId="{6B5F9B6F-153B-4FE3-91EF-7E191B433813}" destId="{E582627E-F607-4D85-A5DB-32DCD56E1FE3}" srcOrd="0" destOrd="0" parTransId="{7D3FDA88-4177-49DE-A2C6-16D96A876505}" sibTransId="{01396AD2-EE9D-484E-B8AF-2DC6CD8B3C3C}"/>
    <dgm:cxn modelId="{E824D424-14A0-4793-9CFB-BC2E551083B2}" type="presOf" srcId="{6B5F9B6F-153B-4FE3-91EF-7E191B433813}" destId="{912BF27A-8F94-4435-8E13-2DC5762695B8}" srcOrd="0" destOrd="0" presId="urn:microsoft.com/office/officeart/2005/8/layout/vList2"/>
    <dgm:cxn modelId="{9A83FF2E-0727-4A03-87D5-A592C83C5DFC}" srcId="{94E3AB3F-78E4-4774-93AD-C6FFD53F8E0E}" destId="{6B5F9B6F-153B-4FE3-91EF-7E191B433813}" srcOrd="1" destOrd="0" parTransId="{6868BBB1-DB22-4A52-BA38-0AE0991733B2}" sibTransId="{BACC500D-1414-4081-8D36-18B8C935C634}"/>
    <dgm:cxn modelId="{ADD2BE2F-CA56-4D73-ACA2-44613DB61D66}" srcId="{6B5F9B6F-153B-4FE3-91EF-7E191B433813}" destId="{72D2ACFD-A58C-4C0E-B10D-C9D8454801B8}" srcOrd="1" destOrd="0" parTransId="{291584D4-4F90-4547-A1A2-D421889E1CFD}" sibTransId="{FA8BCCD1-7109-40BB-9941-C887D5746FA7}"/>
    <dgm:cxn modelId="{A3624E36-FFA7-46EA-A890-3DFAAEE926C7}" srcId="{3A3B933D-1975-4CA1-A5FB-01ED1EB158BE}" destId="{75070538-F35D-47EF-A35F-23B5480BE002}" srcOrd="1" destOrd="0" parTransId="{9FE1A812-04B2-447C-95DF-50947D6C1AF4}" sibTransId="{B41D603E-5997-4B54-B991-67B8F319825D}"/>
    <dgm:cxn modelId="{EF574B65-5FAE-48BE-B269-D2633A41D0D3}" srcId="{94E3AB3F-78E4-4774-93AD-C6FFD53F8E0E}" destId="{3A3B933D-1975-4CA1-A5FB-01ED1EB158BE}" srcOrd="0" destOrd="0" parTransId="{61AB5E7A-BDAF-4109-860F-F4B619AEFB79}" sibTransId="{DF24DA43-ABEC-49BC-ABE4-16A8DA72EDCB}"/>
    <dgm:cxn modelId="{9E07D468-1774-4480-945A-3C18AD059F99}" srcId="{3A3B933D-1975-4CA1-A5FB-01ED1EB158BE}" destId="{165357F4-7279-42A6-BA04-A2B42A059015}" srcOrd="0" destOrd="0" parTransId="{E89CF4E7-1B10-4187-BDDC-0C3B401999E1}" sibTransId="{3F21C71A-0EAA-4B1B-A047-E8599BF32DDD}"/>
    <dgm:cxn modelId="{A99A0D69-5A97-4663-8E95-31E1B15CDF5A}" type="presOf" srcId="{E582627E-F607-4D85-A5DB-32DCD56E1FE3}" destId="{C753CC80-82C3-43BE-B4FD-72ACD5D8CE1C}" srcOrd="0" destOrd="0" presId="urn:microsoft.com/office/officeart/2005/8/layout/vList2"/>
    <dgm:cxn modelId="{DF3A356B-D8CD-4B0A-9AA5-FBCA33BA12FF}" srcId="{3A3B933D-1975-4CA1-A5FB-01ED1EB158BE}" destId="{9C119742-E9AF-4B5B-A2DE-8F8747A48793}" srcOrd="2" destOrd="0" parTransId="{0413BA95-99C2-4C4E-BAA4-5379E2859A42}" sibTransId="{62CF3505-971F-46D0-8F70-71B882C41550}"/>
    <dgm:cxn modelId="{44AA8D77-9684-4A9F-87A9-B609B5C09B3F}" type="presOf" srcId="{165357F4-7279-42A6-BA04-A2B42A059015}" destId="{CD2A6A09-2842-4E4D-8437-8EC5539C6726}" srcOrd="0" destOrd="0" presId="urn:microsoft.com/office/officeart/2005/8/layout/vList2"/>
    <dgm:cxn modelId="{78C0827E-6CB2-44CA-83C0-AC2EDB161272}" type="presOf" srcId="{94E3AB3F-78E4-4774-93AD-C6FFD53F8E0E}" destId="{965546A3-62D3-4B60-9090-A1E40408794F}" srcOrd="0" destOrd="0" presId="urn:microsoft.com/office/officeart/2005/8/layout/vList2"/>
    <dgm:cxn modelId="{222A44AE-E220-488A-BA01-C49F9C708DF5}" srcId="{6B5F9B6F-153B-4FE3-91EF-7E191B433813}" destId="{9601EEA7-E6E8-4E40-8B17-EAC9ABBFEFD2}" srcOrd="2" destOrd="0" parTransId="{C1C56048-DFA0-4118-8061-C1CDF99626D5}" sibTransId="{F46B3CA0-EF39-4845-AE54-5887AD985A95}"/>
    <dgm:cxn modelId="{A1C964D4-95DF-46CF-8A7F-AAE87CC37973}" type="presOf" srcId="{75070538-F35D-47EF-A35F-23B5480BE002}" destId="{CD2A6A09-2842-4E4D-8437-8EC5539C6726}" srcOrd="0" destOrd="1" presId="urn:microsoft.com/office/officeart/2005/8/layout/vList2"/>
    <dgm:cxn modelId="{033340E2-22BF-4F65-A83D-E60A94612434}" type="presOf" srcId="{72D2ACFD-A58C-4C0E-B10D-C9D8454801B8}" destId="{C753CC80-82C3-43BE-B4FD-72ACD5D8CE1C}" srcOrd="0" destOrd="1" presId="urn:microsoft.com/office/officeart/2005/8/layout/vList2"/>
    <dgm:cxn modelId="{B54EA5EB-7693-40A5-B707-C6C7D361BECF}" type="presOf" srcId="{9C119742-E9AF-4B5B-A2DE-8F8747A48793}" destId="{CD2A6A09-2842-4E4D-8437-8EC5539C6726}" srcOrd="0" destOrd="2" presId="urn:microsoft.com/office/officeart/2005/8/layout/vList2"/>
    <dgm:cxn modelId="{714A72F7-34D9-467B-915B-8A9F5A0CDA4D}" type="presOf" srcId="{3A3B933D-1975-4CA1-A5FB-01ED1EB158BE}" destId="{193B2E3F-D17F-44E6-BE8F-BCECC67A9D1C}" srcOrd="0" destOrd="0" presId="urn:microsoft.com/office/officeart/2005/8/layout/vList2"/>
    <dgm:cxn modelId="{3AE7982D-7A7C-4C07-90CA-6DFC17C010D4}" type="presParOf" srcId="{965546A3-62D3-4B60-9090-A1E40408794F}" destId="{193B2E3F-D17F-44E6-BE8F-BCECC67A9D1C}" srcOrd="0" destOrd="0" presId="urn:microsoft.com/office/officeart/2005/8/layout/vList2"/>
    <dgm:cxn modelId="{8C33C979-1D7C-4C22-AF90-8C828C4CBAF0}" type="presParOf" srcId="{965546A3-62D3-4B60-9090-A1E40408794F}" destId="{CD2A6A09-2842-4E4D-8437-8EC5539C6726}" srcOrd="1" destOrd="0" presId="urn:microsoft.com/office/officeart/2005/8/layout/vList2"/>
    <dgm:cxn modelId="{20025D55-4B05-4B15-9B10-D5159B4B3D66}" type="presParOf" srcId="{965546A3-62D3-4B60-9090-A1E40408794F}" destId="{912BF27A-8F94-4435-8E13-2DC5762695B8}" srcOrd="2" destOrd="0" presId="urn:microsoft.com/office/officeart/2005/8/layout/vList2"/>
    <dgm:cxn modelId="{BB078FCE-632C-4BE4-BAE4-0E868EBA7C07}" type="presParOf" srcId="{965546A3-62D3-4B60-9090-A1E40408794F}" destId="{C753CC80-82C3-43BE-B4FD-72ACD5D8CE1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B2E3F-D17F-44E6-BE8F-BCECC67A9D1C}">
      <dsp:nvSpPr>
        <dsp:cNvPr id="0" name=""/>
        <dsp:cNvSpPr/>
      </dsp:nvSpPr>
      <dsp:spPr>
        <a:xfrm>
          <a:off x="0" y="58406"/>
          <a:ext cx="6164164" cy="1104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A magyar önkéntesek három területen voltak aktívak a szervezeten belül: </a:t>
          </a:r>
        </a:p>
      </dsp:txBody>
      <dsp:txXfrm>
        <a:off x="53916" y="112322"/>
        <a:ext cx="6056332" cy="996648"/>
      </dsp:txXfrm>
    </dsp:sp>
    <dsp:sp modelId="{CD2A6A09-2842-4E4D-8437-8EC5539C6726}">
      <dsp:nvSpPr>
        <dsp:cNvPr id="0" name=""/>
        <dsp:cNvSpPr/>
      </dsp:nvSpPr>
      <dsp:spPr>
        <a:xfrm>
          <a:off x="0" y="1162886"/>
          <a:ext cx="6164164" cy="238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1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 dirty="0"/>
            <a:t>a reguláris katonai alakulatok soraiban (114 fő)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/>
            <a:t>a francia belső ellenállás kötelékében (16 fő)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 dirty="0"/>
            <a:t>adminisztratív beosztásokban (orvos, sofőr, titkár) (11 fő).</a:t>
          </a:r>
        </a:p>
      </dsp:txBody>
      <dsp:txXfrm>
        <a:off x="0" y="1162886"/>
        <a:ext cx="6164164" cy="2384640"/>
      </dsp:txXfrm>
    </dsp:sp>
    <dsp:sp modelId="{912BF27A-8F94-4435-8E13-2DC5762695B8}">
      <dsp:nvSpPr>
        <dsp:cNvPr id="0" name=""/>
        <dsp:cNvSpPr/>
      </dsp:nvSpPr>
      <dsp:spPr>
        <a:xfrm>
          <a:off x="0" y="3547526"/>
          <a:ext cx="6164164" cy="1104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Körülbelül a jelentkezők fele teljesített katonai szolgálatot: </a:t>
          </a:r>
        </a:p>
      </dsp:txBody>
      <dsp:txXfrm>
        <a:off x="53916" y="3601442"/>
        <a:ext cx="6056332" cy="996648"/>
      </dsp:txXfrm>
    </dsp:sp>
    <dsp:sp modelId="{C753CC80-82C3-43BE-B4FD-72ACD5D8CE1C}">
      <dsp:nvSpPr>
        <dsp:cNvPr id="0" name=""/>
        <dsp:cNvSpPr/>
      </dsp:nvSpPr>
      <dsp:spPr>
        <a:xfrm>
          <a:off x="0" y="4652006"/>
          <a:ext cx="6164164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71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 dirty="0"/>
            <a:t>2 fő a haditengerészetnél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/>
            <a:t>4 fő a légierőnél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2500" kern="1200" dirty="0"/>
            <a:t>108 fő a szárazföldi alakulatoknál (elsősorban az Idegenlégióban). </a:t>
          </a:r>
        </a:p>
      </dsp:txBody>
      <dsp:txXfrm>
        <a:off x="0" y="4652006"/>
        <a:ext cx="6164164" cy="165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8E14A-3398-4338-B1F8-7A53232FDA7C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fr-FR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D85C7-8DA9-48AF-BCB6-72E97213EA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1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d0ade5e5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d0ade5e5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5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36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2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5"/>
          <p:cNvPicPr preferRelativeResize="0"/>
          <p:nvPr/>
        </p:nvPicPr>
        <p:blipFill rotWithShape="1">
          <a:blip r:embed="rId2">
            <a:alphaModFix/>
          </a:blip>
          <a:srcRect r="149" b="1468"/>
          <a:stretch/>
        </p:blipFill>
        <p:spPr>
          <a:xfrm flipH="1">
            <a:off x="437100" y="287600"/>
            <a:ext cx="11317600" cy="6282800"/>
          </a:xfrm>
          <a:prstGeom prst="round2SameRect">
            <a:avLst>
              <a:gd name="adj1" fmla="val 16453"/>
              <a:gd name="adj2" fmla="val 13765"/>
            </a:avLst>
          </a:prstGeom>
          <a:noFill/>
          <a:ln>
            <a:noFill/>
          </a:ln>
        </p:spPr>
      </p:pic>
      <p:sp>
        <p:nvSpPr>
          <p:cNvPr id="256" name="Google Shape;256;p35"/>
          <p:cNvSpPr/>
          <p:nvPr/>
        </p:nvSpPr>
        <p:spPr>
          <a:xfrm>
            <a:off x="6048400" y="287600"/>
            <a:ext cx="95200" cy="6282800"/>
          </a:xfrm>
          <a:prstGeom prst="rect">
            <a:avLst/>
          </a:prstGeom>
          <a:solidFill>
            <a:srgbClr val="E6E6E6"/>
          </a:solidFill>
          <a:ln>
            <a:noFill/>
          </a:ln>
          <a:effectLst>
            <a:outerShdw blurRad="71438" dist="47625" dir="120000" algn="bl" rotWithShape="0">
              <a:srgbClr val="E6E6E6">
                <a:alpha val="4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35"/>
          <p:cNvSpPr txBox="1">
            <a:spLocks noGrp="1"/>
          </p:cNvSpPr>
          <p:nvPr>
            <p:ph type="ctrTitle"/>
          </p:nvPr>
        </p:nvSpPr>
        <p:spPr>
          <a:xfrm>
            <a:off x="1198967" y="2362133"/>
            <a:ext cx="9843200" cy="13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100"/>
              <a:buNone/>
              <a:defRPr sz="5467"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subTitle" idx="1"/>
          </p:nvPr>
        </p:nvSpPr>
        <p:spPr>
          <a:xfrm>
            <a:off x="3962400" y="4303900"/>
            <a:ext cx="4267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10797600" y="184800"/>
            <a:ext cx="182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#b2c3ff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6994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0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44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90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7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04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50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93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9D7F9-61CE-4E46-B380-AEC01FA3585E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FDE51-BFAD-46D5-B4A3-7F895C6722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10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" name="Rectangle 27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8" name="Google Shape;268;p38"/>
          <p:cNvSpPr txBox="1">
            <a:spLocks noGrp="1"/>
          </p:cNvSpPr>
          <p:nvPr>
            <p:ph type="ctrTitle" idx="4294967295"/>
          </p:nvPr>
        </p:nvSpPr>
        <p:spPr>
          <a:xfrm>
            <a:off x="427839" y="992094"/>
            <a:ext cx="4429387" cy="27951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Magyar </a:t>
            </a:r>
            <a:r>
              <a:rPr lang="en-US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ellenállók</a:t>
            </a:r>
            <a:r>
              <a:rPr lang="en-US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francia</a:t>
            </a:r>
            <a:r>
              <a:rPr lang="en-US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i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ellenállásban</a:t>
            </a:r>
            <a:endParaRPr lang="en-US" i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Montserrat ExtraBold"/>
            </a:endParaRPr>
          </a:p>
        </p:txBody>
      </p:sp>
      <p:sp>
        <p:nvSpPr>
          <p:cNvPr id="269" name="Google Shape;269;p38"/>
          <p:cNvSpPr txBox="1">
            <a:spLocks noGrp="1"/>
          </p:cNvSpPr>
          <p:nvPr>
            <p:ph type="subTitle" idx="4294967295"/>
          </p:nvPr>
        </p:nvSpPr>
        <p:spPr>
          <a:xfrm>
            <a:off x="996287" y="4779347"/>
            <a:ext cx="3125337" cy="89999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0" algn="ctr">
              <a:buNone/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 Krisztián</a:t>
            </a:r>
            <a:b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Pécsi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Tudományegyetem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  <a:sym typeface="Montserrat"/>
            </a:endParaRPr>
          </a:p>
        </p:txBody>
      </p:sp>
      <p:pic>
        <p:nvPicPr>
          <p:cNvPr id="4" name="Kép 3" descr="A képen szöveg, kézírás, Emberi arc, papír látható&#10;&#10;Automatikusan generált leírás">
            <a:extLst>
              <a:ext uri="{FF2B5EF4-FFF2-40B4-BE49-F238E27FC236}">
                <a16:creationId xmlns:a16="http://schemas.microsoft.com/office/drawing/2014/main" id="{1A6E3DE6-C4AA-0088-3C40-E4A4EDC5A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9210" y="857542"/>
            <a:ext cx="6860332" cy="5145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, kézírás, Emberi arc, papír látható&#10;&#10;Automatikusan generált leírás">
            <a:extLst>
              <a:ext uri="{FF2B5EF4-FFF2-40B4-BE49-F238E27FC236}">
                <a16:creationId xmlns:a16="http://schemas.microsoft.com/office/drawing/2014/main" id="{CA84DD09-4546-3D30-FF78-94B83C63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3A3576-44D7-B630-452B-54EECE11C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376" y="251670"/>
            <a:ext cx="3900881" cy="6409189"/>
          </a:xfrm>
        </p:spPr>
        <p:txBody>
          <a:bodyPr anchor="ctr">
            <a:normAutofit/>
          </a:bodyPr>
          <a:lstStyle/>
          <a:p>
            <a:r>
              <a:rPr lang="hu-HU" sz="2200" dirty="0">
                <a:latin typeface="+mj-lt"/>
              </a:rPr>
              <a:t>A magyar jelentkezők többsége a 30-as éveiben járt csatlakozásakor. </a:t>
            </a:r>
          </a:p>
          <a:p>
            <a:r>
              <a:rPr lang="hu-HU" sz="2200" dirty="0">
                <a:latin typeface="+mj-lt"/>
              </a:rPr>
              <a:t>A katonák 1940–41-ben csatlakoztak, az ellenállók folyamatosan, de súllyal inkább 1943-ban.</a:t>
            </a:r>
          </a:p>
          <a:p>
            <a:r>
              <a:rPr lang="hu-HU" sz="2200" dirty="0">
                <a:latin typeface="+mj-lt"/>
              </a:rPr>
              <a:t>5 hölgy is volt közöttük, egyikük Károlyi Mihály gróf lánya, Károlyi Judit volt. </a:t>
            </a:r>
          </a:p>
          <a:p>
            <a:r>
              <a:rPr lang="hu-HU" sz="2200" dirty="0">
                <a:latin typeface="+mj-lt"/>
              </a:rPr>
              <a:t>73 fő a legénység soraiban szolgált, de sokan értek el altiszti és tiszti rangot is. </a:t>
            </a:r>
          </a:p>
          <a:p>
            <a:r>
              <a:rPr lang="hu-HU" sz="2200" dirty="0">
                <a:latin typeface="+mj-lt"/>
              </a:rPr>
              <a:t>17 fő közülük életét veszítette a háború során (11%). </a:t>
            </a:r>
          </a:p>
        </p:txBody>
      </p:sp>
    </p:spTree>
    <p:extLst>
      <p:ext uri="{BB962C8B-B14F-4D97-AF65-F5344CB8AC3E}">
        <p14:creationId xmlns:p14="http://schemas.microsoft.com/office/powerpoint/2010/main" val="412961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20004AB-B05B-D406-7CCF-4D5E71B3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906" y="367541"/>
            <a:ext cx="4605556" cy="1671569"/>
          </a:xfrm>
        </p:spPr>
        <p:txBody>
          <a:bodyPr>
            <a:normAutofit/>
          </a:bodyPr>
          <a:lstStyle/>
          <a:p>
            <a:pPr algn="ctr"/>
            <a:r>
              <a:rPr lang="es-ES" sz="3600" dirty="0">
                <a:latin typeface="Montserrat" panose="00000500000000000000" pitchFamily="2" charset="-18"/>
              </a:rPr>
              <a:t>A </a:t>
            </a:r>
            <a:r>
              <a:rPr lang="es-ES" sz="3600" dirty="0" err="1">
                <a:latin typeface="Montserrat" panose="00000500000000000000" pitchFamily="2" charset="-18"/>
              </a:rPr>
              <a:t>belső</a:t>
            </a:r>
            <a:r>
              <a:rPr lang="es-ES" sz="3600" dirty="0">
                <a:latin typeface="Montserrat" panose="00000500000000000000" pitchFamily="2" charset="-18"/>
              </a:rPr>
              <a:t> </a:t>
            </a:r>
            <a:r>
              <a:rPr lang="es-ES" sz="3600" dirty="0" err="1">
                <a:latin typeface="Montserrat" panose="00000500000000000000" pitchFamily="2" charset="-18"/>
              </a:rPr>
              <a:t>ellenállás</a:t>
            </a:r>
            <a:r>
              <a:rPr lang="es-ES" sz="3600" dirty="0">
                <a:latin typeface="Montserrat" panose="00000500000000000000" pitchFamily="2" charset="-18"/>
              </a:rPr>
              <a:t> magyar </a:t>
            </a:r>
            <a:r>
              <a:rPr lang="es-ES" sz="3600" dirty="0" err="1">
                <a:latin typeface="Montserrat" panose="00000500000000000000" pitchFamily="2" charset="-18"/>
              </a:rPr>
              <a:t>tagjai</a:t>
            </a:r>
            <a:endParaRPr lang="es-ES" sz="3600" dirty="0">
              <a:latin typeface="Montserrat" panose="00000500000000000000" pitchFamily="2" charset="-18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9D73AD-D9B2-2319-E590-D83D8B5C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110415"/>
            <a:ext cx="5181508" cy="4380044"/>
          </a:xfrm>
        </p:spPr>
        <p:txBody>
          <a:bodyPr anchor="ctr">
            <a:normAutofit lnSpcReduction="10000"/>
          </a:bodyPr>
          <a:lstStyle/>
          <a:p>
            <a:r>
              <a:rPr lang="hu-HU" sz="2400" dirty="0">
                <a:latin typeface="+mj-lt"/>
              </a:rPr>
              <a:t>A franciaországi magyar diaszpóra tagjai többségükben munkások voltak, akik aktívan részt vettek a szakszervezeti mozgalomban. </a:t>
            </a:r>
          </a:p>
          <a:p>
            <a:r>
              <a:rPr lang="hu-HU" sz="2400" dirty="0">
                <a:latin typeface="+mj-lt"/>
              </a:rPr>
              <a:t>Ebből kifolyólag könnyen mozgósíthatóak voltak a német megszállók elleni harcra. </a:t>
            </a:r>
          </a:p>
          <a:p>
            <a:r>
              <a:rPr lang="hu-HU" sz="2400" dirty="0">
                <a:latin typeface="+mj-lt"/>
              </a:rPr>
              <a:t>A magyar szakszervezeti vezetők már 1940 szeptemberében elkötelezték magukat az Ellenállásban való részvétel mellett. </a:t>
            </a:r>
          </a:p>
          <a:p>
            <a:r>
              <a:rPr lang="hu-HU" sz="2400" dirty="0">
                <a:latin typeface="+mj-lt"/>
              </a:rPr>
              <a:t>Ez a részvétel ekkor még nem önálló keretek között valósult meg. </a:t>
            </a:r>
          </a:p>
        </p:txBody>
      </p:sp>
      <p:pic>
        <p:nvPicPr>
          <p:cNvPr id="5" name="Kép 4" descr="A képen szöveg, Emberi arc, kézírás, személy látható&#10;&#10;Automatikusan generált leírás">
            <a:extLst>
              <a:ext uri="{FF2B5EF4-FFF2-40B4-BE49-F238E27FC236}">
                <a16:creationId xmlns:a16="http://schemas.microsoft.com/office/drawing/2014/main" id="{5BFA4D12-C33F-535A-2869-0086DCEC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80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012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ázlat, rajz, művészet, papír látható&#10;&#10;Automatikusan generált leírás">
            <a:extLst>
              <a:ext uri="{FF2B5EF4-FFF2-40B4-BE49-F238E27FC236}">
                <a16:creationId xmlns:a16="http://schemas.microsoft.com/office/drawing/2014/main" id="{8A0264C3-EC26-5B3B-2D17-376D6B1A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923" b="-1"/>
          <a:stretch/>
        </p:blipFill>
        <p:spPr>
          <a:xfrm rot="16200000">
            <a:off x="39196" y="-39195"/>
            <a:ext cx="6858000" cy="69363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ABE9A3-1FF2-DD81-E968-8E1037F0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090" y="226503"/>
            <a:ext cx="4488110" cy="64091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2200" dirty="0">
                <a:latin typeface="+mj-lt"/>
              </a:rPr>
              <a:t>A magyar tevékenység elsősorban Párizs környékén volt jelentős, de voltak magyar ellenálló csoportok a szabad zónában, sőt Algériában is. </a:t>
            </a:r>
          </a:p>
          <a:p>
            <a:r>
              <a:rPr lang="hu-HU" sz="2200" dirty="0">
                <a:latin typeface="+mj-lt"/>
              </a:rPr>
              <a:t>1943 nyarán létrejött a kommunistákból álló Magyar Függetlenségi Mozgalom, amelynek állítólag körülbelül 1000 aktív tagja volt (más forrásokban 610 fő szerepel).</a:t>
            </a:r>
          </a:p>
          <a:p>
            <a:r>
              <a:rPr lang="hu-HU" sz="2200" dirty="0">
                <a:latin typeface="+mj-lt"/>
              </a:rPr>
              <a:t>Fegyveres akciókra kezdetben csak a MOI alakulatainak kötelékében küldték őket (összesen körülbelül 100 főt). </a:t>
            </a:r>
          </a:p>
          <a:p>
            <a:r>
              <a:rPr lang="hu-HU" sz="2200" dirty="0">
                <a:latin typeface="+mj-lt"/>
              </a:rPr>
              <a:t>Ennek során veszteségeket is szenvedtek. </a:t>
            </a:r>
          </a:p>
        </p:txBody>
      </p:sp>
    </p:spTree>
    <p:extLst>
      <p:ext uri="{BB962C8B-B14F-4D97-AF65-F5344CB8AC3E}">
        <p14:creationId xmlns:p14="http://schemas.microsoft.com/office/powerpoint/2010/main" val="2664928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kültéri, épület, ruházat, emberek látható&#10;&#10;Automatikusan generált leírás">
            <a:extLst>
              <a:ext uri="{FF2B5EF4-FFF2-40B4-BE49-F238E27FC236}">
                <a16:creationId xmlns:a16="http://schemas.microsoft.com/office/drawing/2014/main" id="{5D5E8D02-0727-4255-64F1-5DDA91A44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" r="-7" b="-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4ED2BA-16FA-53A4-369B-AAD6071A3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48" y="511728"/>
            <a:ext cx="4077048" cy="6014907"/>
          </a:xfrm>
        </p:spPr>
        <p:txBody>
          <a:bodyPr anchor="ctr">
            <a:normAutofit/>
          </a:bodyPr>
          <a:lstStyle/>
          <a:p>
            <a:r>
              <a:rPr lang="hu-HU" sz="2200" dirty="0">
                <a:latin typeface="+mj-lt"/>
              </a:rPr>
              <a:t>Párizs 1944 augusztusi felszabadításában 20 csoport kötelékében 140 magyar vett részt fegyveresen, közülük sokakat ki is tüntettek. </a:t>
            </a:r>
          </a:p>
          <a:p>
            <a:r>
              <a:rPr lang="hu-HU" sz="2200" dirty="0">
                <a:latin typeface="+mj-lt"/>
              </a:rPr>
              <a:t>Az Ellenállás fegyveres erőinek </a:t>
            </a:r>
            <a:r>
              <a:rPr lang="hu-HU" sz="2200" dirty="0" err="1">
                <a:latin typeface="+mj-lt"/>
              </a:rPr>
              <a:t>regularizálása</a:t>
            </a:r>
            <a:r>
              <a:rPr lang="hu-HU" sz="2200" dirty="0">
                <a:latin typeface="+mj-lt"/>
              </a:rPr>
              <a:t> során a magyar ellenállók létrehozták a Petőfi-századot 1944 őszén, amely a francia hadsereg kötelékében teljesített szolgálatot a háború végéig. </a:t>
            </a:r>
          </a:p>
          <a:p>
            <a:r>
              <a:rPr lang="hu-HU" sz="2200" dirty="0">
                <a:latin typeface="+mj-lt"/>
              </a:rPr>
              <a:t>A háború folyamán a MFM több tucat tagja veszítette életét. </a:t>
            </a:r>
          </a:p>
        </p:txBody>
      </p:sp>
    </p:spTree>
    <p:extLst>
      <p:ext uri="{BB962C8B-B14F-4D97-AF65-F5344CB8AC3E}">
        <p14:creationId xmlns:p14="http://schemas.microsoft.com/office/powerpoint/2010/main" val="18886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szöveg, hírlap, papír, Újságpapír látható&#10;&#10;Automatikusan generált leírás">
            <a:extLst>
              <a:ext uri="{FF2B5EF4-FFF2-40B4-BE49-F238E27FC236}">
                <a16:creationId xmlns:a16="http://schemas.microsoft.com/office/drawing/2014/main" id="{23CD8373-E7E7-8FF4-6565-FB6203FFF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9" b="1525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64E5BE-4BC1-F804-542A-55AF693FB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3039" y="427838"/>
            <a:ext cx="4102216" cy="6174298"/>
          </a:xfrm>
        </p:spPr>
        <p:txBody>
          <a:bodyPr anchor="ctr">
            <a:normAutofit/>
          </a:bodyPr>
          <a:lstStyle/>
          <a:p>
            <a:r>
              <a:rPr lang="hu-HU" sz="2000" dirty="0">
                <a:latin typeface="+mj-lt"/>
              </a:rPr>
              <a:t>A szervezet akcióinak többsége kezdetben illegális röplapok előállítására és terjesztésére korlátozódott havonta 8–10 000 példányban.</a:t>
            </a:r>
          </a:p>
          <a:p>
            <a:r>
              <a:rPr lang="hu-HU" sz="2000" dirty="0">
                <a:latin typeface="+mj-lt"/>
              </a:rPr>
              <a:t>1943. augusztus 1-től jelent meg a MFM hetilapja, a Magyar Szemle Papp Lajos és Gereblyés László szerkesztésében. </a:t>
            </a:r>
          </a:p>
          <a:p>
            <a:r>
              <a:rPr lang="hu-HU" sz="2000" dirty="0">
                <a:latin typeface="+mj-lt"/>
              </a:rPr>
              <a:t>Általában 6–9 oldalas sűrűn telegépelt lap volt, amelyet vidéken </a:t>
            </a:r>
            <a:r>
              <a:rPr lang="hu-HU" sz="2000" dirty="0" err="1">
                <a:latin typeface="+mj-lt"/>
              </a:rPr>
              <a:t>továbbmásoltak</a:t>
            </a:r>
            <a:r>
              <a:rPr lang="hu-HU" sz="2000" dirty="0">
                <a:latin typeface="+mj-lt"/>
              </a:rPr>
              <a:t> és terjesztettek. </a:t>
            </a:r>
          </a:p>
          <a:p>
            <a:r>
              <a:rPr lang="hu-HU" sz="2000" dirty="0">
                <a:latin typeface="+mj-lt"/>
              </a:rPr>
              <a:t>Célja a magyarországi helyzet és az antifasiszta harc állásának bemutatása volt. </a:t>
            </a:r>
          </a:p>
          <a:p>
            <a:r>
              <a:rPr lang="hu-HU" sz="2000" dirty="0">
                <a:latin typeface="+mj-lt"/>
              </a:rPr>
              <a:t>Magyar nyelvű lapként a franciaországi magyaroknak készült, igyekezett rávenni őket az ellenállási mozgalomhoz való csatlakozásra.</a:t>
            </a:r>
          </a:p>
          <a:p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591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819680-02C8-6506-A840-03B6A4F5A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385894"/>
            <a:ext cx="4706223" cy="6149130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A MFM tagjainak adakozásából egy harckocsit és egy repülőgépet tudtak venni a francia fegyveres erők számára a felszabadulás után, amelynek hírét igyekeztek széles körben terjeszteni. </a:t>
            </a:r>
          </a:p>
          <a:p>
            <a:r>
              <a:rPr lang="hu-HU" sz="2400" dirty="0">
                <a:latin typeface="+mj-lt"/>
              </a:rPr>
              <a:t>Mindezek eredményeként az ekkorra mintegy 2500 fős tagsággal bíró MFM 1945 elejére a legbefolyásosabb magyar szervezetté vált, amely a francia kormánnyal is tárgyalt a franciaországi magyarok képviseletében.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ruházat, épület, személy, ember látható&#10;&#10;Automatikusan generált leírás">
            <a:extLst>
              <a:ext uri="{FF2B5EF4-FFF2-40B4-BE49-F238E27FC236}">
                <a16:creationId xmlns:a16="http://schemas.microsoft.com/office/drawing/2014/main" id="{C078E12F-A3B1-7BE7-12E9-4247E706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5410200" y="1051023"/>
            <a:ext cx="6781798" cy="48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4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6B1B88-428A-40CC-4AED-4B528DEF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234" y="486561"/>
            <a:ext cx="6258188" cy="6191076"/>
          </a:xfrm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hu-HU" dirty="0">
                <a:latin typeface="+mj-lt"/>
              </a:rPr>
              <a:t>Ugyanakkor számos magyar más ellenálló csoportokhoz csatlakozott, az ő felkutatásuk igen körülményes: </a:t>
            </a:r>
          </a:p>
          <a:p>
            <a:pPr lvl="1">
              <a:spcAft>
                <a:spcPts val="600"/>
              </a:spcAft>
            </a:pPr>
            <a:r>
              <a:rPr lang="hu-HU" sz="2600" dirty="0">
                <a:latin typeface="+mj-lt"/>
              </a:rPr>
              <a:t>Lisa </a:t>
            </a:r>
            <a:r>
              <a:rPr lang="hu-HU" sz="2600" dirty="0" err="1">
                <a:latin typeface="+mj-lt"/>
              </a:rPr>
              <a:t>Fittko</a:t>
            </a:r>
            <a:r>
              <a:rPr lang="hu-HU" sz="2600" dirty="0">
                <a:latin typeface="+mj-lt"/>
              </a:rPr>
              <a:t>, a </a:t>
            </a:r>
            <a:r>
              <a:rPr lang="hu-HU" sz="2600" dirty="0" err="1">
                <a:latin typeface="+mj-lt"/>
              </a:rPr>
              <a:t>Fittko</a:t>
            </a:r>
            <a:r>
              <a:rPr lang="hu-HU" sz="2600" dirty="0">
                <a:latin typeface="+mj-lt"/>
              </a:rPr>
              <a:t> továbbító hálózat vezetője</a:t>
            </a:r>
          </a:p>
          <a:p>
            <a:pPr lvl="1">
              <a:spcAft>
                <a:spcPts val="600"/>
              </a:spcAft>
            </a:pPr>
            <a:r>
              <a:rPr lang="hu-HU" sz="2600" dirty="0" err="1">
                <a:latin typeface="+mj-lt"/>
              </a:rPr>
              <a:t>Lucien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Ladislas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Polya</a:t>
            </a:r>
            <a:r>
              <a:rPr lang="hu-HU" sz="2600" dirty="0">
                <a:latin typeface="+mj-lt"/>
              </a:rPr>
              <a:t>, a </a:t>
            </a:r>
            <a:r>
              <a:rPr lang="hu-HU" sz="2600" dirty="0" err="1">
                <a:latin typeface="+mj-lt"/>
              </a:rPr>
              <a:t>Polya</a:t>
            </a:r>
            <a:r>
              <a:rPr lang="hu-HU" sz="2600" dirty="0">
                <a:latin typeface="+mj-lt"/>
              </a:rPr>
              <a:t> hírszerző hálózat vezetője</a:t>
            </a:r>
          </a:p>
          <a:p>
            <a:pPr lvl="1"/>
            <a:r>
              <a:rPr lang="hu-HU" sz="2600" dirty="0">
                <a:latin typeface="+mj-lt"/>
              </a:rPr>
              <a:t>György Szekeres, a CADI (</a:t>
            </a:r>
            <a:r>
              <a:rPr lang="hu-HU" sz="2600" dirty="0" err="1">
                <a:latin typeface="+mj-lt"/>
              </a:rPr>
              <a:t>Comité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d’action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et</a:t>
            </a:r>
            <a:r>
              <a:rPr lang="hu-HU" sz="2600" dirty="0">
                <a:latin typeface="+mj-lt"/>
              </a:rPr>
              <a:t> de </a:t>
            </a:r>
            <a:r>
              <a:rPr lang="hu-HU" sz="2600" dirty="0" err="1">
                <a:latin typeface="+mj-lt"/>
              </a:rPr>
              <a:t>défense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des</a:t>
            </a:r>
            <a:r>
              <a:rPr lang="hu-HU" sz="2600" dirty="0">
                <a:latin typeface="+mj-lt"/>
              </a:rPr>
              <a:t> </a:t>
            </a:r>
            <a:r>
              <a:rPr lang="hu-HU" sz="2600" dirty="0" err="1">
                <a:latin typeface="+mj-lt"/>
              </a:rPr>
              <a:t>immigrés</a:t>
            </a:r>
            <a:r>
              <a:rPr lang="hu-HU" sz="2600" dirty="0">
                <a:latin typeface="+mj-lt"/>
              </a:rPr>
              <a:t>) főtitkára.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2F9A7DD-DCBA-DCB6-8936-62764FAE8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57" y="0"/>
            <a:ext cx="519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F99682-29C1-D7CC-92C1-18B4EDA0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0" y="205530"/>
            <a:ext cx="4853938" cy="1065401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Montserrat" panose="00000500000000000000" pitchFamily="2" charset="-18"/>
              </a:rPr>
              <a:t>A </a:t>
            </a:r>
            <a:r>
              <a:rPr lang="hu-HU" sz="3200" dirty="0" err="1">
                <a:latin typeface="Montserrat" panose="00000500000000000000" pitchFamily="2" charset="-18"/>
              </a:rPr>
              <a:t>Manouchian</a:t>
            </a:r>
            <a:r>
              <a:rPr lang="hu-HU" sz="3200" dirty="0">
                <a:latin typeface="Montserrat" panose="00000500000000000000" pitchFamily="2" charset="-18"/>
              </a:rPr>
              <a:t>-csoport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CA80CD-3576-1FB2-3F2A-C1C1518A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0" y="1270931"/>
            <a:ext cx="4996550" cy="5440261"/>
          </a:xfrm>
        </p:spPr>
        <p:txBody>
          <a:bodyPr anchor="ctr">
            <a:noAutofit/>
          </a:bodyPr>
          <a:lstStyle/>
          <a:p>
            <a:r>
              <a:rPr lang="hu-HU" sz="2000" dirty="0">
                <a:latin typeface="+mj-lt"/>
              </a:rPr>
              <a:t>1942-től egyre több fegyveres akcióra vállalkoztak a francia ellenállás tagjai. </a:t>
            </a:r>
          </a:p>
          <a:p>
            <a:r>
              <a:rPr lang="hu-HU" sz="2000" dirty="0">
                <a:latin typeface="+mj-lt"/>
              </a:rPr>
              <a:t>Ezeket kisebb fegyveres alakulatok hajtották végre. </a:t>
            </a:r>
          </a:p>
          <a:p>
            <a:r>
              <a:rPr lang="hu-HU" sz="2000" dirty="0">
                <a:latin typeface="+mj-lt"/>
              </a:rPr>
              <a:t>Közéjük tartozott az úgynevezett </a:t>
            </a:r>
            <a:r>
              <a:rPr lang="hu-HU" sz="2000" dirty="0" err="1">
                <a:latin typeface="+mj-lt"/>
              </a:rPr>
              <a:t>Manouchian</a:t>
            </a:r>
            <a:r>
              <a:rPr lang="hu-HU" sz="2000" dirty="0">
                <a:latin typeface="+mj-lt"/>
              </a:rPr>
              <a:t>–</a:t>
            </a:r>
            <a:r>
              <a:rPr lang="hu-HU" sz="2000" dirty="0" err="1">
                <a:latin typeface="+mj-lt"/>
              </a:rPr>
              <a:t>Boczov</a:t>
            </a:r>
            <a:r>
              <a:rPr lang="hu-HU" sz="2000" dirty="0">
                <a:latin typeface="+mj-lt"/>
              </a:rPr>
              <a:t>–Rayman csoport is, amely főként kommunista meggyőződésű és gyakran zsidó származású külföldiekből állt. </a:t>
            </a:r>
          </a:p>
          <a:p>
            <a:r>
              <a:rPr lang="hu-HU" sz="2000" dirty="0">
                <a:latin typeface="+mj-lt"/>
              </a:rPr>
              <a:t>A csoport elsősorban vonatokat siklatott ki, ugyanakkor fegyveres támadásokat is végrehajtott.</a:t>
            </a:r>
          </a:p>
          <a:p>
            <a:r>
              <a:rPr lang="hu-HU" sz="2000" dirty="0">
                <a:latin typeface="+mj-lt"/>
              </a:rPr>
              <a:t>A hatóságok hajtóvadászatot indítottak a támadók után, amely 1943 novemberében 68 letartóztatást eredményezett – a csoport tagjai közül is sokan fogságba estek. 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C323A5C-1691-13E1-363A-D9FB888D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82" y="1549509"/>
            <a:ext cx="6386818" cy="4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szöveg, poszter, Emberi arc, könyv látható&#10;&#10;Automatikusan generált leírás">
            <a:extLst>
              <a:ext uri="{FF2B5EF4-FFF2-40B4-BE49-F238E27FC236}">
                <a16:creationId xmlns:a16="http://schemas.microsoft.com/office/drawing/2014/main" id="{A63318AB-9CB7-84A8-1824-68DB4328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7" y="-57098"/>
            <a:ext cx="5184396" cy="695892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3E4388-864D-2109-A578-EB795D3F7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432" y="251670"/>
            <a:ext cx="4554680" cy="6400800"/>
          </a:xfrm>
        </p:spPr>
        <p:txBody>
          <a:bodyPr anchor="ctr">
            <a:normAutofit/>
          </a:bodyPr>
          <a:lstStyle/>
          <a:p>
            <a:r>
              <a:rPr lang="hu-HU" sz="2200" dirty="0">
                <a:latin typeface="+mj-lt"/>
              </a:rPr>
              <a:t>A francia hatóságok átadták a foglyokat a német megszálló erőknek. </a:t>
            </a:r>
          </a:p>
          <a:p>
            <a:r>
              <a:rPr lang="hu-HU" sz="2200" dirty="0">
                <a:latin typeface="+mj-lt"/>
              </a:rPr>
              <a:t>A német hatóságok a külföldiek elleni propagandacélra kívánták felhasználni az </a:t>
            </a:r>
            <a:r>
              <a:rPr lang="hu-HU" sz="2200" dirty="0" err="1">
                <a:latin typeface="+mj-lt"/>
              </a:rPr>
              <a:t>elfogottak</a:t>
            </a:r>
            <a:r>
              <a:rPr lang="hu-HU" sz="2200" dirty="0">
                <a:latin typeface="+mj-lt"/>
              </a:rPr>
              <a:t> elleni koncepciós pert. </a:t>
            </a:r>
          </a:p>
          <a:p>
            <a:r>
              <a:rPr lang="hu-HU" sz="2200" dirty="0">
                <a:latin typeface="+mj-lt"/>
              </a:rPr>
              <a:t>Egynapos tárgyalás után a 23 ellenállót halálra ítélték, majd 1944. február 21-én kivégezték. </a:t>
            </a:r>
          </a:p>
          <a:p>
            <a:r>
              <a:rPr lang="hu-HU" sz="2200" dirty="0">
                <a:latin typeface="+mj-lt"/>
              </a:rPr>
              <a:t>Ezt követően nagyszabású antiszemita médiakampányt indítottak a franciaországi zsidók ellen. </a:t>
            </a:r>
          </a:p>
          <a:p>
            <a:r>
              <a:rPr lang="hu-HU" sz="2200" dirty="0">
                <a:latin typeface="+mj-lt"/>
              </a:rPr>
              <a:t>A per utóélete ellentmondásos, de a mai napig nagy hatást gyakorol a francia közéletre -  </a:t>
            </a:r>
            <a:r>
              <a:rPr lang="hu-HU" sz="2200" dirty="0" err="1">
                <a:latin typeface="+mj-lt"/>
              </a:rPr>
              <a:t>Missak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Manouchian</a:t>
            </a:r>
            <a:r>
              <a:rPr lang="hu-HU" sz="2200" dirty="0">
                <a:latin typeface="+mj-lt"/>
              </a:rPr>
              <a:t> </a:t>
            </a:r>
            <a:r>
              <a:rPr lang="hu-HU" sz="2200" dirty="0" err="1">
                <a:latin typeface="+mj-lt"/>
              </a:rPr>
              <a:t>panteonizációja</a:t>
            </a:r>
            <a:r>
              <a:rPr lang="hu-HU" sz="22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3928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0D06D6-5CDF-8F72-674F-FA6BFDB10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69" y="486561"/>
            <a:ext cx="6644081" cy="5889072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A csoportnak három magyar tagja volt: </a:t>
            </a:r>
          </a:p>
          <a:p>
            <a:pPr lvl="1"/>
            <a:r>
              <a:rPr lang="hu-HU" sz="2200" dirty="0" err="1">
                <a:latin typeface="+mj-lt"/>
              </a:rPr>
              <a:t>Boczor</a:t>
            </a:r>
            <a:r>
              <a:rPr lang="hu-HU" sz="2200" dirty="0">
                <a:latin typeface="+mj-lt"/>
              </a:rPr>
              <a:t> József (Wolf Ferenc)</a:t>
            </a:r>
          </a:p>
          <a:p>
            <a:pPr lvl="1"/>
            <a:r>
              <a:rPr lang="hu-HU" sz="2200" dirty="0">
                <a:latin typeface="+mj-lt"/>
              </a:rPr>
              <a:t>Elek Tamás</a:t>
            </a:r>
          </a:p>
          <a:p>
            <a:pPr lvl="1"/>
            <a:r>
              <a:rPr lang="hu-HU" sz="2200" dirty="0" err="1">
                <a:latin typeface="+mj-lt"/>
              </a:rPr>
              <a:t>Glasz</a:t>
            </a:r>
            <a:r>
              <a:rPr lang="hu-HU" sz="2200" dirty="0">
                <a:latin typeface="+mj-lt"/>
              </a:rPr>
              <a:t> Imre.</a:t>
            </a:r>
          </a:p>
          <a:p>
            <a:pPr marL="0" indent="0" algn="ctr">
              <a:buNone/>
            </a:pPr>
            <a:r>
              <a:rPr lang="hu-HU" sz="2400" b="1" dirty="0" err="1">
                <a:latin typeface="+mj-lt"/>
              </a:rPr>
              <a:t>Boczor</a:t>
            </a:r>
            <a:r>
              <a:rPr lang="hu-HU" sz="2400" b="1" dirty="0">
                <a:latin typeface="+mj-lt"/>
              </a:rPr>
              <a:t> József </a:t>
            </a:r>
          </a:p>
          <a:p>
            <a:pPr marL="0" indent="0" algn="ctr">
              <a:buNone/>
            </a:pPr>
            <a:r>
              <a:rPr lang="hu-HU" sz="2400" dirty="0">
                <a:latin typeface="+mj-lt"/>
              </a:rPr>
              <a:t>(</a:t>
            </a:r>
            <a:r>
              <a:rPr lang="hu-HU" sz="2400" dirty="0" err="1">
                <a:latin typeface="+mj-lt"/>
              </a:rPr>
              <a:t>Batiz</a:t>
            </a:r>
            <a:r>
              <a:rPr lang="hu-HU" sz="2400" dirty="0">
                <a:latin typeface="+mj-lt"/>
              </a:rPr>
              <a:t>, 1906. január 31.) </a:t>
            </a:r>
          </a:p>
          <a:p>
            <a:pPr lvl="1"/>
            <a:r>
              <a:rPr lang="hu-HU" sz="2200" dirty="0">
                <a:latin typeface="+mj-lt"/>
              </a:rPr>
              <a:t>erdélyi származású zsidó kommunista, aki harcolt a Nemzetközi Brigádokban</a:t>
            </a:r>
          </a:p>
          <a:p>
            <a:pPr lvl="1"/>
            <a:r>
              <a:rPr lang="hu-HU" sz="2200" dirty="0">
                <a:latin typeface="+mj-lt"/>
              </a:rPr>
              <a:t>franciaországi internálása után csatlakozott az ellenálláshoz</a:t>
            </a:r>
          </a:p>
          <a:p>
            <a:pPr lvl="1"/>
            <a:r>
              <a:rPr lang="hu-HU" sz="2200" dirty="0">
                <a:latin typeface="+mj-lt"/>
              </a:rPr>
              <a:t>mérnöki tanulmányainak köszönhetően ő irányította a vonatok kisiklatását végrehajtó csoportot</a:t>
            </a:r>
          </a:p>
          <a:p>
            <a:pPr lvl="1"/>
            <a:r>
              <a:rPr lang="hu-HU" sz="2200" dirty="0">
                <a:latin typeface="+mj-lt"/>
              </a:rPr>
              <a:t>1943. november 17-én tartóztatták le, társait kínzás hatására sem adta fel.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F9A249B-68F6-81EF-BC3E-F48B9246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908" y="0"/>
            <a:ext cx="4912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1C4853-6D44-9BE9-F11E-56CBA11A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FFFFFF"/>
                </a:solidFill>
              </a:rPr>
              <a:t>Bevezetés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72547D-EB04-79CA-3659-711275928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868419"/>
          </a:xfrm>
        </p:spPr>
        <p:txBody>
          <a:bodyPr anchor="ctr">
            <a:normAutofit/>
          </a:bodyPr>
          <a:lstStyle/>
          <a:p>
            <a:r>
              <a:rPr lang="pt-BR" sz="3600" dirty="0">
                <a:latin typeface="+mj-lt"/>
              </a:rPr>
              <a:t>A francia–magyar katonai kapcsolatok </a:t>
            </a:r>
            <a:r>
              <a:rPr lang="hu-HU" sz="3600" dirty="0">
                <a:latin typeface="+mj-lt"/>
              </a:rPr>
              <a:t>jellemzői</a:t>
            </a:r>
            <a:endParaRPr lang="pt-BR" sz="3600" dirty="0">
              <a:latin typeface="+mj-lt"/>
            </a:endParaRPr>
          </a:p>
          <a:p>
            <a:r>
              <a:rPr lang="hu-HU" sz="3600" dirty="0">
                <a:latin typeface="+mj-lt"/>
              </a:rPr>
              <a:t>A külső ellenállás magyar tagjai</a:t>
            </a:r>
          </a:p>
          <a:p>
            <a:r>
              <a:rPr lang="hu-HU" sz="3600" dirty="0">
                <a:latin typeface="+mj-lt"/>
              </a:rPr>
              <a:t>A belső ellenállás magyar tagjai</a:t>
            </a:r>
          </a:p>
          <a:p>
            <a:r>
              <a:rPr lang="hu-HU" sz="3600" dirty="0">
                <a:latin typeface="+mj-lt"/>
              </a:rPr>
              <a:t>A </a:t>
            </a:r>
            <a:r>
              <a:rPr lang="hu-HU" sz="3600" dirty="0" err="1">
                <a:latin typeface="+mj-lt"/>
              </a:rPr>
              <a:t>Manouchian</a:t>
            </a:r>
            <a:r>
              <a:rPr lang="hu-HU" sz="3600" dirty="0">
                <a:latin typeface="+mj-lt"/>
              </a:rPr>
              <a:t>-csoport</a:t>
            </a:r>
          </a:p>
          <a:p>
            <a:r>
              <a:rPr lang="hu-HU" sz="3600" dirty="0">
                <a:latin typeface="+mj-lt"/>
              </a:rPr>
              <a:t>A Felszabadítási Érdemrend magyar kitüntetettjei</a:t>
            </a:r>
          </a:p>
          <a:p>
            <a:r>
              <a:rPr lang="hu-HU" sz="3600" dirty="0">
                <a:latin typeface="+mj-lt"/>
              </a:rPr>
              <a:t>Összegzés</a:t>
            </a:r>
          </a:p>
        </p:txBody>
      </p:sp>
    </p:spTree>
    <p:extLst>
      <p:ext uri="{BB962C8B-B14F-4D97-AF65-F5344CB8AC3E}">
        <p14:creationId xmlns:p14="http://schemas.microsoft.com/office/powerpoint/2010/main" val="278607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FB4EDC-F0A7-47D9-CE19-13297C73B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848" y="260059"/>
            <a:ext cx="5661568" cy="644274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Elek Tamás </a:t>
            </a:r>
          </a:p>
          <a:p>
            <a:pPr marL="0" indent="0" algn="ctr">
              <a:buNone/>
            </a:pPr>
            <a:r>
              <a:rPr lang="hu-HU" sz="2400" dirty="0">
                <a:latin typeface="+mj-lt"/>
              </a:rPr>
              <a:t>(Budapest, 1924. december 7.)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kommunista zsidó értelmiségi családja 1930-ban vándorolt ki Franciaországba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1934-től apja egy vendéglőt irányított, amely a magyar emigránsok egyik találkozóhelyeként szolgált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1941 júniusában csatlakozott a francia ellenállás egy Sorbonne-on működő diákcsoportjához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1942 augusztusától fegyveres akciókban is részt vett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1943-ban egy kisebb alakulat vezetőjének nevezték ki, amelynek élén számos vonat kisiklatásában működött közre</a:t>
            </a:r>
          </a:p>
          <a:p>
            <a:pPr lvl="1">
              <a:spcAft>
                <a:spcPts val="600"/>
              </a:spcAft>
            </a:pPr>
            <a:r>
              <a:rPr lang="hu-HU" sz="2000" dirty="0">
                <a:latin typeface="+mj-lt"/>
              </a:rPr>
              <a:t>1943 novemberében árulás következtében letartóztatták, majd kihallgatása után átadták a német hatóságoknak. </a:t>
            </a:r>
          </a:p>
          <a:p>
            <a:endParaRPr lang="hu-HU" sz="1400" dirty="0"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A6829B-8A7B-0A93-B757-1D9ADBAC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5583"/>
            <a:ext cx="5117284" cy="68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6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80E727-588F-96A1-58B2-A6DBD4AB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9" y="419450"/>
            <a:ext cx="5212931" cy="6271061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hu-HU" sz="2400" b="1" dirty="0">
                <a:latin typeface="+mj-lt"/>
              </a:rPr>
              <a:t>(Békés) </a:t>
            </a:r>
            <a:r>
              <a:rPr lang="hu-HU" sz="2400" b="1" dirty="0" err="1">
                <a:latin typeface="+mj-lt"/>
              </a:rPr>
              <a:t>Glasz</a:t>
            </a:r>
            <a:r>
              <a:rPr lang="hu-HU" sz="2400" b="1" dirty="0">
                <a:latin typeface="+mj-lt"/>
              </a:rPr>
              <a:t> Imre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(Budapest, 1902. július 14.)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szegény sorsú zsidó családba született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csatlakozott a kommunista párthoz, emiatt többször le is tartóztatták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1937-ben Franciaországba emigrált, ahol vasesztergályosként dolgozott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1939-ben csatlakozott a francia hadsereghez, kivette részét a harcokból, a fegyverszünet után szerelték le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1941-ben csatlakozott az ellenálláshoz, számos akcióban vett részt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1943. november 17-én tartóztatták le.</a:t>
            </a:r>
          </a:p>
          <a:p>
            <a:endParaRPr lang="hu-HU" sz="1700" dirty="0"/>
          </a:p>
        </p:txBody>
      </p:sp>
      <p:pic>
        <p:nvPicPr>
          <p:cNvPr id="5" name="Kép 4" descr="A képen Emberi arc, portré, személy, ruházat látható&#10;&#10;Automatikusan generált leírás">
            <a:extLst>
              <a:ext uri="{FF2B5EF4-FFF2-40B4-BE49-F238E27FC236}">
                <a16:creationId xmlns:a16="http://schemas.microsoft.com/office/drawing/2014/main" id="{13E60175-99D8-3F6B-2254-C5897EC83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67"/>
          <a:stretch/>
        </p:blipFill>
        <p:spPr>
          <a:xfrm>
            <a:off x="6597697" y="-3213"/>
            <a:ext cx="53257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29D926-D770-AEC1-75F4-06DF1B54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285227"/>
            <a:ext cx="9392421" cy="1283514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latin typeface="Montserrat" panose="00000500000000000000" pitchFamily="2" charset="-18"/>
              </a:rPr>
              <a:t>A Felszabadítási Érdemrend </a:t>
            </a:r>
            <a:br>
              <a:rPr lang="hu-HU" sz="3600" dirty="0">
                <a:latin typeface="Montserrat" panose="00000500000000000000" pitchFamily="2" charset="-18"/>
              </a:rPr>
            </a:br>
            <a:r>
              <a:rPr lang="hu-HU" sz="3600" dirty="0">
                <a:latin typeface="Montserrat" panose="00000500000000000000" pitchFamily="2" charset="-18"/>
              </a:rPr>
              <a:t>magyar kitüntetettjei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204B75-F5BA-6C55-ABB0-F3C2C666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1929468"/>
            <a:ext cx="5743662" cy="4714613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A Felszabadítási Érdemrendet 1940 végén De Gaulle tábornok hozta létre a francia területek felszabadításában közreműködők jutalmazására.</a:t>
            </a:r>
          </a:p>
          <a:p>
            <a:pPr lvl="1"/>
            <a:r>
              <a:rPr lang="hu-HU" sz="2200" dirty="0">
                <a:latin typeface="+mj-lt"/>
              </a:rPr>
              <a:t>1940 és 1946 között tüntettek ki: </a:t>
            </a:r>
          </a:p>
          <a:p>
            <a:pPr lvl="1"/>
            <a:r>
              <a:rPr lang="hu-HU" sz="2200" dirty="0">
                <a:latin typeface="+mj-lt"/>
              </a:rPr>
              <a:t>1038 személyt</a:t>
            </a:r>
          </a:p>
          <a:p>
            <a:pPr lvl="1"/>
            <a:r>
              <a:rPr lang="hu-HU" sz="2200" dirty="0">
                <a:latin typeface="+mj-lt"/>
              </a:rPr>
              <a:t>18 katonai alakulatot</a:t>
            </a:r>
          </a:p>
          <a:p>
            <a:pPr lvl="1"/>
            <a:r>
              <a:rPr lang="hu-HU" sz="2200" dirty="0">
                <a:latin typeface="+mj-lt"/>
              </a:rPr>
              <a:t>5 települést. </a:t>
            </a:r>
          </a:p>
          <a:p>
            <a:r>
              <a:rPr lang="hu-HU" sz="2400" dirty="0">
                <a:latin typeface="+mj-lt"/>
              </a:rPr>
              <a:t>A második legmagasabb kitüntetés a Becsületrend után, a mai napig nagy tiszteletben áll. </a:t>
            </a:r>
          </a:p>
        </p:txBody>
      </p:sp>
      <p:pic>
        <p:nvPicPr>
          <p:cNvPr id="5" name="Kép 4" descr="A képen fal, fedett pályás, művészet, múzeum látható&#10;&#10;Automatikusan generált leírás">
            <a:extLst>
              <a:ext uri="{FF2B5EF4-FFF2-40B4-BE49-F238E27FC236}">
                <a16:creationId xmlns:a16="http://schemas.microsoft.com/office/drawing/2014/main" id="{74085E77-B5A8-B63C-F1C1-A5A51D38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578" y="2061836"/>
            <a:ext cx="5840389" cy="438029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0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Emberi arc, portré, ruházat, személy látható&#10;&#10;Automatikusan generált leírás">
            <a:extLst>
              <a:ext uri="{FF2B5EF4-FFF2-40B4-BE49-F238E27FC236}">
                <a16:creationId xmlns:a16="http://schemas.microsoft.com/office/drawing/2014/main" id="{49C86AA9-5B57-6152-4A59-74DB2D0A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78" y="701389"/>
            <a:ext cx="4077781" cy="5455226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12A860-21B3-8213-CCF6-17A5AAB78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191" y="411061"/>
            <a:ext cx="5150839" cy="5914237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hu-HU" b="1" dirty="0">
                <a:latin typeface="+mj-lt"/>
              </a:rPr>
              <a:t>Bakos József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(Szabadszállás, 1902. március 19.)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latin typeface="+mj-lt"/>
              </a:rPr>
              <a:t>1923-ban csatlakozott a Francia Idegenlégióhoz és számos ezredben teljesített szolgálatot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latin typeface="+mj-lt"/>
              </a:rPr>
              <a:t>a 13. légiós könnyűdandár kötelékében részt vett a norvégiai, afrikai, szíriai, olaszországi és franciaországi hadjáratokban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latin typeface="+mj-lt"/>
              </a:rPr>
              <a:t>1942-ben őrmesteri kinevezést kapott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latin typeface="+mj-lt"/>
              </a:rPr>
              <a:t>1944 októberében Elzászban esett el az ellenséggel vívott harc során. </a:t>
            </a:r>
          </a:p>
          <a:p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318105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3C3732-41AC-0587-99A9-5E8B572D7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5" y="144855"/>
            <a:ext cx="5177709" cy="6590923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u-HU" sz="2400" b="1" dirty="0">
                <a:latin typeface="+mj-lt"/>
              </a:rPr>
              <a:t>Daruvári </a:t>
            </a:r>
            <a:r>
              <a:rPr lang="hu-HU" sz="2400" b="1" dirty="0" err="1">
                <a:latin typeface="+mj-lt"/>
              </a:rPr>
              <a:t>Kacskovics</a:t>
            </a:r>
            <a:r>
              <a:rPr lang="hu-HU" sz="2400" b="1" dirty="0">
                <a:latin typeface="+mj-lt"/>
              </a:rPr>
              <a:t> Imre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u-HU" sz="2400" b="1" dirty="0">
                <a:latin typeface="+mj-lt"/>
              </a:rPr>
              <a:t>(Yves de Daruvar)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200" dirty="0">
                <a:latin typeface="+mj-lt"/>
              </a:rPr>
              <a:t>(Konstantinápoly, 1921. március 31.) </a:t>
            </a:r>
          </a:p>
          <a:p>
            <a:pPr marL="539750" lvl="1"/>
            <a:r>
              <a:rPr lang="hu-HU" sz="2200" dirty="0">
                <a:latin typeface="+mj-lt"/>
              </a:rPr>
              <a:t>Magyar arisztokrata család sarja, aki családjával Franciaországba emigrált</a:t>
            </a:r>
          </a:p>
          <a:p>
            <a:pPr marL="539750" lvl="1"/>
            <a:r>
              <a:rPr lang="hu-HU" sz="2200" dirty="0">
                <a:latin typeface="+mj-lt"/>
              </a:rPr>
              <a:t>a fegyverszünet megkötése után tanulmányait félbeszakítva Nagy-Britanniában csatlakozott a Szabad Francia Erőkhöz</a:t>
            </a:r>
          </a:p>
          <a:p>
            <a:pPr marL="539750" lvl="1"/>
            <a:r>
              <a:rPr lang="hu-HU" sz="2200" dirty="0">
                <a:latin typeface="+mj-lt"/>
              </a:rPr>
              <a:t>tisztjelölti kiképzést követően </a:t>
            </a:r>
            <a:r>
              <a:rPr lang="hu-HU" sz="2200" dirty="0" err="1">
                <a:latin typeface="+mj-lt"/>
              </a:rPr>
              <a:t>Leclerc</a:t>
            </a:r>
            <a:r>
              <a:rPr lang="hu-HU" sz="2200" dirty="0">
                <a:latin typeface="+mj-lt"/>
              </a:rPr>
              <a:t> tábornok oldalán teljesített szolgálatot Afrikában</a:t>
            </a:r>
          </a:p>
          <a:p>
            <a:pPr marL="539750" lvl="1"/>
            <a:r>
              <a:rPr lang="hu-HU" sz="2200" dirty="0">
                <a:latin typeface="+mj-lt"/>
              </a:rPr>
              <a:t>részt vett a normandiai partraszállásban és Franciaország felszabadításában</a:t>
            </a:r>
          </a:p>
          <a:p>
            <a:pPr marL="539750" lvl="1"/>
            <a:r>
              <a:rPr lang="hu-HU" sz="2200" dirty="0">
                <a:latin typeface="+mj-lt"/>
              </a:rPr>
              <a:t>1944-ben francia állampolgárságot kapott, majd sikeres karriert futott be az államigazgatásban</a:t>
            </a:r>
          </a:p>
          <a:p>
            <a:pPr marL="539750" lvl="1"/>
            <a:r>
              <a:rPr lang="hu-HU" sz="2200" dirty="0">
                <a:latin typeface="+mj-lt"/>
              </a:rPr>
              <a:t>2018-ban hunyt el. 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822456" y="-2"/>
            <a:ext cx="1368219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Kép 1" descr="A képen Emberi arc, személy, nyakkendő, ruházat látható&#10;&#10;Automatikusan generált leírás">
            <a:extLst>
              <a:ext uri="{FF2B5EF4-FFF2-40B4-BE49-F238E27FC236}">
                <a16:creationId xmlns:a16="http://schemas.microsoft.com/office/drawing/2014/main" id="{5FA21C8D-A53A-A838-F485-1032AB34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10" y="1614050"/>
            <a:ext cx="7014290" cy="36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31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Emberi arc, személy, portré, ruházat látható&#10;&#10;Automatikusan generált leírás">
            <a:extLst>
              <a:ext uri="{FF2B5EF4-FFF2-40B4-BE49-F238E27FC236}">
                <a16:creationId xmlns:a16="http://schemas.microsoft.com/office/drawing/2014/main" id="{BADA47DA-6F86-1D47-0526-78A218A8C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7" r="2" b="1748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F723F3-7A99-4C33-93C1-525B7A89F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360727"/>
            <a:ext cx="4776460" cy="64972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Kocsis Imre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(Balatonederics, 1910. november 3.)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1938-ban csatlakozott a Francia Idegenlégióhoz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1940-ben a 13. légiós könnyűdandárhoz helyezték át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részt vett a norvégiai, afrikai, szíriai, olaszországi és franciaországi hadjáratokban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számos alkalommal előléptették, 1944-ben már főtörzsőrmesteri rangban szolgált </a:t>
            </a:r>
          </a:p>
          <a:p>
            <a:pPr lvl="1">
              <a:spcAft>
                <a:spcPts val="600"/>
              </a:spcAft>
            </a:pPr>
            <a:r>
              <a:rPr lang="hu-HU" sz="2200" dirty="0">
                <a:latin typeface="+mj-lt"/>
              </a:rPr>
              <a:t>1944 decemberében Elzászban esett el az ellenséggel vívott harc közben.</a:t>
            </a:r>
          </a:p>
          <a:p>
            <a:pPr lvl="1"/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3565025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A136ED-6AF6-9A6C-272C-7ED2F5BA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629173"/>
            <a:ext cx="5231121" cy="59645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>
                <a:latin typeface="+mj-lt"/>
              </a:rPr>
              <a:t>Raoul </a:t>
            </a:r>
            <a:r>
              <a:rPr lang="hu-HU" sz="2400" b="1" dirty="0" err="1">
                <a:latin typeface="+mj-lt"/>
              </a:rPr>
              <a:t>Monclar</a:t>
            </a:r>
            <a:endParaRPr lang="hu-HU" sz="2400" b="1" dirty="0">
              <a:latin typeface="+mj-lt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200" dirty="0">
                <a:latin typeface="+mj-lt"/>
              </a:rPr>
              <a:t>(Budapest, 1892. február 7.) </a:t>
            </a:r>
          </a:p>
          <a:p>
            <a:r>
              <a:rPr lang="hu-HU" sz="2200" dirty="0">
                <a:latin typeface="+mj-lt"/>
              </a:rPr>
              <a:t>egy magyar arisztokrata és egy francia nevelőnő törvénytelen gyermeke </a:t>
            </a:r>
          </a:p>
          <a:p>
            <a:r>
              <a:rPr lang="hu-HU" sz="2200" dirty="0">
                <a:latin typeface="+mj-lt"/>
              </a:rPr>
              <a:t>Saint-</a:t>
            </a:r>
            <a:r>
              <a:rPr lang="hu-HU" sz="2200" dirty="0" err="1">
                <a:latin typeface="+mj-lt"/>
              </a:rPr>
              <a:t>Cyr</a:t>
            </a:r>
            <a:r>
              <a:rPr lang="hu-HU" sz="2200" dirty="0">
                <a:latin typeface="+mj-lt"/>
              </a:rPr>
              <a:t> Katonai Akadémián végez, majd számos alkalommal kitünteti magát az első világháborúban</a:t>
            </a:r>
          </a:p>
          <a:p>
            <a:r>
              <a:rPr lang="hu-HU" sz="2200" dirty="0">
                <a:latin typeface="+mj-lt"/>
              </a:rPr>
              <a:t>a két világháború között az Idegenlégió kötelékében teljesít szolgálatot </a:t>
            </a:r>
          </a:p>
          <a:p>
            <a:r>
              <a:rPr lang="hu-HU" sz="2200" dirty="0">
                <a:latin typeface="+mj-lt"/>
              </a:rPr>
              <a:t>1940-ben megkapja a 13. légiós könnyűdandár parancsnokságát, amelyet 1941 végéig megtart</a:t>
            </a:r>
          </a:p>
          <a:p>
            <a:r>
              <a:rPr lang="hu-HU" sz="2200" dirty="0">
                <a:latin typeface="+mj-lt"/>
              </a:rPr>
              <a:t>a háború után is számos hadjáratban harcol (Indokína, Korea) </a:t>
            </a:r>
          </a:p>
          <a:p>
            <a:r>
              <a:rPr lang="hu-HU" sz="2200" dirty="0">
                <a:latin typeface="+mj-lt"/>
              </a:rPr>
              <a:t>1964-ben hunyt el. </a:t>
            </a:r>
          </a:p>
          <a:p>
            <a:endParaRPr lang="hu-HU" sz="1400" dirty="0">
              <a:latin typeface="+mj-lt"/>
            </a:endParaRPr>
          </a:p>
        </p:txBody>
      </p:sp>
      <p:pic>
        <p:nvPicPr>
          <p:cNvPr id="2" name="Kép 1" descr="A képen ruházat, ember, Katonai egyenruha, Emberi arc látható&#10;&#10;Automatikusan generált leírás">
            <a:extLst>
              <a:ext uri="{FF2B5EF4-FFF2-40B4-BE49-F238E27FC236}">
                <a16:creationId xmlns:a16="http://schemas.microsoft.com/office/drawing/2014/main" id="{BBCE1704-66B2-7C38-AD99-F95CCC47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921" y="717012"/>
            <a:ext cx="4071027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személy, Emberi arc, ember látható&#10;&#10;Automatikusan generált leírás">
            <a:extLst>
              <a:ext uri="{FF2B5EF4-FFF2-40B4-BE49-F238E27FC236}">
                <a16:creationId xmlns:a16="http://schemas.microsoft.com/office/drawing/2014/main" id="{157BBD8D-F488-C09A-A1EB-829716B6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3" y="-17751"/>
            <a:ext cx="5145829" cy="688405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516302-E0B3-A508-938A-FB48F0FC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402" y="335560"/>
            <a:ext cx="5779013" cy="64008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 err="1">
                <a:latin typeface="+mj-lt"/>
              </a:rPr>
              <a:t>Pretsz</a:t>
            </a:r>
            <a:r>
              <a:rPr lang="hu-HU" sz="2400" b="1" dirty="0">
                <a:latin typeface="+mj-lt"/>
              </a:rPr>
              <a:t> Pál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hu-HU" sz="2400" dirty="0">
                <a:latin typeface="+mj-lt"/>
              </a:rPr>
              <a:t>(Kópháza, 1919. június 29.)</a:t>
            </a:r>
          </a:p>
          <a:p>
            <a:r>
              <a:rPr lang="hu-HU" sz="2200" dirty="0">
                <a:latin typeface="+mj-lt"/>
              </a:rPr>
              <a:t>1936-ban csatlakozott az Idegenlégióhoz, majd 1940-ben a 13. légiós könnyűdandár kötelékébe helyezték</a:t>
            </a:r>
          </a:p>
          <a:p>
            <a:r>
              <a:rPr lang="hu-HU" sz="2200" dirty="0">
                <a:latin typeface="+mj-lt"/>
              </a:rPr>
              <a:t>részt vett a norvégiai, afrikai, szíriai, olaszországi és franciaországi hadjáratokban </a:t>
            </a:r>
          </a:p>
          <a:p>
            <a:r>
              <a:rPr lang="hu-HU" sz="2200" dirty="0">
                <a:latin typeface="+mj-lt"/>
              </a:rPr>
              <a:t>4 alkalommal sebesült meg</a:t>
            </a:r>
          </a:p>
          <a:p>
            <a:r>
              <a:rPr lang="hu-HU" sz="2200" dirty="0">
                <a:latin typeface="+mj-lt"/>
              </a:rPr>
              <a:t>törzsőrmesteri rangban francia állampolgárként fejezte be a háborút</a:t>
            </a:r>
          </a:p>
          <a:p>
            <a:r>
              <a:rPr lang="hu-HU" sz="2200" dirty="0">
                <a:latin typeface="+mj-lt"/>
              </a:rPr>
              <a:t>indokínai, madagaszkári és algériai szolgálat után 1956-ban szerelt le</a:t>
            </a:r>
          </a:p>
          <a:p>
            <a:r>
              <a:rPr lang="hu-HU" sz="2200" dirty="0">
                <a:latin typeface="+mj-lt"/>
              </a:rPr>
              <a:t>1996-ban hunyt el. </a:t>
            </a:r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02557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A136ED-6AF6-9A6C-272C-7ED2F5BA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343147"/>
            <a:ext cx="5231121" cy="63428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 err="1">
                <a:latin typeface="+mj-lt"/>
              </a:rPr>
              <a:t>Révész</a:t>
            </a:r>
            <a:r>
              <a:rPr lang="en-US" sz="2400" b="1" dirty="0">
                <a:latin typeface="+mj-lt"/>
              </a:rPr>
              <a:t>-Long Tibor</a:t>
            </a:r>
          </a:p>
          <a:p>
            <a:pPr marL="0" indent="0" algn="ctr">
              <a:buNone/>
            </a:pPr>
            <a:r>
              <a:rPr lang="en-US" sz="2400" dirty="0">
                <a:latin typeface="+mj-lt"/>
              </a:rPr>
              <a:t>(Budapest, 1902. </a:t>
            </a:r>
            <a:r>
              <a:rPr lang="en-US" sz="2400" dirty="0" err="1">
                <a:latin typeface="+mj-lt"/>
              </a:rPr>
              <a:t>június</a:t>
            </a:r>
            <a:r>
              <a:rPr lang="en-US" sz="2400" dirty="0">
                <a:latin typeface="+mj-lt"/>
              </a:rPr>
              <a:t> 1.) </a:t>
            </a:r>
          </a:p>
          <a:p>
            <a:r>
              <a:rPr lang="hu-HU" sz="2200" dirty="0">
                <a:latin typeface="+mj-lt"/>
              </a:rPr>
              <a:t>orvosi végzettséget szerzett és 1932-től Párizsban dolgozott szakmájában</a:t>
            </a:r>
          </a:p>
          <a:p>
            <a:r>
              <a:rPr lang="hu-HU" sz="2200" dirty="0">
                <a:latin typeface="+mj-lt"/>
              </a:rPr>
              <a:t>1939 szeptemberében csatlakozott a francia hadsereghez, ahonnan 1940 júliusában szerelték le</a:t>
            </a:r>
          </a:p>
          <a:p>
            <a:r>
              <a:rPr lang="hu-HU" sz="2200" dirty="0">
                <a:latin typeface="+mj-lt"/>
              </a:rPr>
              <a:t>csatlakozott az ellenálláshoz, 1942-től pedig a Szabad Francia Erőkhöz</a:t>
            </a:r>
          </a:p>
          <a:p>
            <a:r>
              <a:rPr lang="hu-HU" sz="2200" dirty="0">
                <a:latin typeface="+mj-lt"/>
              </a:rPr>
              <a:t>az elektronikus kommunikáció felelőseként országos szinten irányította a Londonnal való kapcsolattartást</a:t>
            </a:r>
          </a:p>
          <a:p>
            <a:r>
              <a:rPr lang="hu-HU" sz="2200" dirty="0">
                <a:latin typeface="+mj-lt"/>
              </a:rPr>
              <a:t>1945-ben francia állampolgárságot kapott</a:t>
            </a:r>
          </a:p>
          <a:p>
            <a:r>
              <a:rPr lang="hu-HU" sz="2200" dirty="0">
                <a:latin typeface="+mj-lt"/>
              </a:rPr>
              <a:t>1973-as nyugdíjazásáig orvosként praktizált</a:t>
            </a:r>
          </a:p>
          <a:p>
            <a:r>
              <a:rPr lang="hu-HU" sz="2200" dirty="0">
                <a:latin typeface="+mj-lt"/>
              </a:rPr>
              <a:t>1976-ban hunyt el. </a:t>
            </a:r>
          </a:p>
          <a:p>
            <a:endParaRPr lang="hu-HU" sz="1400" dirty="0"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C51DED-C44E-2BC6-74D8-33C0B308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588" y="343147"/>
            <a:ext cx="4571999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0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5A01F8E-3D45-A032-3995-617DF53C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870CEC7-6F2A-B611-AD9F-D4CD05D8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6104" y="365125"/>
            <a:ext cx="3485418" cy="570248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Montserrat" panose="00000500000000000000" pitchFamily="2" charset="-18"/>
              </a:rPr>
              <a:t>Összegzés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36F0E0-9BAC-B7F8-4CDA-69536E6D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104" y="1224793"/>
            <a:ext cx="3485418" cy="5343787"/>
          </a:xfrm>
        </p:spPr>
        <p:txBody>
          <a:bodyPr>
            <a:noAutofit/>
          </a:bodyPr>
          <a:lstStyle/>
          <a:p>
            <a:r>
              <a:rPr lang="hu-HU" sz="2000" dirty="0">
                <a:latin typeface="+mj-lt"/>
              </a:rPr>
              <a:t>Bár kevéssé ismert tény, de viszonylag sok magyar működött közre a francia ellenállás tevékenységében. </a:t>
            </a:r>
          </a:p>
          <a:p>
            <a:r>
              <a:rPr lang="hu-HU" sz="2000" dirty="0">
                <a:latin typeface="+mj-lt"/>
              </a:rPr>
              <a:t>A belső ellenállás soraiban saját szervezetük is volt, ugyanakkor számos más csoport munkájában is közreműködtek. </a:t>
            </a:r>
          </a:p>
          <a:p>
            <a:r>
              <a:rPr lang="hu-HU" sz="2000" dirty="0">
                <a:latin typeface="+mj-lt"/>
              </a:rPr>
              <a:t>A </a:t>
            </a:r>
            <a:r>
              <a:rPr lang="hu-HU" sz="2000" dirty="0" err="1">
                <a:latin typeface="+mj-lt"/>
              </a:rPr>
              <a:t>Manouchian</a:t>
            </a:r>
            <a:r>
              <a:rPr lang="hu-HU" sz="2000" dirty="0">
                <a:latin typeface="+mj-lt"/>
              </a:rPr>
              <a:t>-csoport 3 tagja is magyar volt. </a:t>
            </a:r>
          </a:p>
          <a:p>
            <a:r>
              <a:rPr lang="hu-HU" sz="2000" dirty="0">
                <a:latin typeface="+mj-lt"/>
              </a:rPr>
              <a:t>A külső ellenállásban is jelentős szerepet vállaltak, amit jól illusztrál, hogy 6 főt is kitüntettek a Felszabadítási Érdemrenddel.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6575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0BFCF4-78D4-AC33-14C2-4C596BB9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 algn="ctr"/>
            <a:r>
              <a:rPr lang="pt-BR" sz="3200" dirty="0">
                <a:latin typeface="Montserrat" panose="00000500000000000000" pitchFamily="2" charset="-18"/>
              </a:rPr>
              <a:t>A francia–magyar </a:t>
            </a:r>
            <a:br>
              <a:rPr lang="hu-HU" sz="3200" dirty="0">
                <a:latin typeface="Montserrat" panose="00000500000000000000" pitchFamily="2" charset="-18"/>
              </a:rPr>
            </a:br>
            <a:r>
              <a:rPr lang="pt-BR" sz="3200" dirty="0">
                <a:latin typeface="Montserrat" panose="00000500000000000000" pitchFamily="2" charset="-18"/>
              </a:rPr>
              <a:t>katonai kapcsolatok jellemzői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8D4FBE-767C-68DA-AB4F-061E6E7FF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2324912"/>
            <a:ext cx="5745223" cy="4182892"/>
          </a:xfrm>
        </p:spPr>
        <p:txBody>
          <a:bodyPr anchor="ctr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Annak ellenére, hogy Franciaország és Magyarország egymással szembenálló politikai</a:t>
            </a:r>
            <a:r>
              <a:rPr lang="hu-HU" sz="2200" dirty="0">
                <a:latin typeface="Calibri Light (Címsorok)"/>
              </a:rPr>
              <a:t>–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katonai táborok tagja volt, nyílt konfrontációra nem került sor közöttük a hadi események alakulása miatt.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Franciaország 1940 júniusában vereséget szenvedett és fegyverszünetet kötött, Magyarország viszont csak 1941 júniusának végén lépett be a háborúba.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 (Címsorok)"/>
                <a:ea typeface="+mn-ea"/>
                <a:cs typeface="+mn-cs"/>
              </a:rPr>
              <a:t>A két fél között tehát nem állt fenn hadiállapot.</a:t>
            </a:r>
          </a:p>
        </p:txBody>
      </p:sp>
      <p:pic>
        <p:nvPicPr>
          <p:cNvPr id="5" name="Kép 4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E7A27FF8-827C-70C6-64CD-0F9FE6596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2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0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uházat, személy, ember, kültéri látható&#10;&#10;Automatikusan generált leírás">
            <a:extLst>
              <a:ext uri="{FF2B5EF4-FFF2-40B4-BE49-F238E27FC236}">
                <a16:creationId xmlns:a16="http://schemas.microsoft.com/office/drawing/2014/main" id="{25F1038E-40FD-7546-FFFC-7E249776F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5" b="1871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6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03A46C5-6B65-4363-4A28-A676A5B2C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1">
                <a:solidFill>
                  <a:srgbClr val="FFFFFF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57171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F17276D-E620-7458-2AA2-FDCF580A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1" r="480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9E62A2-0F8D-12C8-C829-B3FC688DB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348" y="407406"/>
            <a:ext cx="4472412" cy="6310265"/>
          </a:xfrm>
        </p:spPr>
        <p:txBody>
          <a:bodyPr anchor="ctr">
            <a:normAutofit/>
          </a:bodyPr>
          <a:lstStyle/>
          <a:p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Az ellenséges érzületek helyett komoly kulturális együttműködés állt fenn, ráadásul egyfajta bajtársias szimpátia a két országot irányító veterán katona személye okán. </a:t>
            </a:r>
          </a:p>
          <a:p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Ugyanakkor azonban ehhez a rokonszenvhez semmilyen államközi diplomáciai vagy katonai szerződés sem társult.</a:t>
            </a:r>
          </a:p>
          <a:p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Ennek következtében a katonai kapcsolatok nem bilaterális szinten valósultak meg és nem a hivatalos politikai vezetésekhez kötődtek.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BB5CD4F-73E8-0F53-91E0-42CA7B4A4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7" r="677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91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személy, kültéri, ember látható&#10;&#10;Automatikusan generált leírás">
            <a:extLst>
              <a:ext uri="{FF2B5EF4-FFF2-40B4-BE49-F238E27FC236}">
                <a16:creationId xmlns:a16="http://schemas.microsoft.com/office/drawing/2014/main" id="{D822A42A-A54D-D788-3861-EB97E13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1" r="-5" b="777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4E43DD-3B26-9FD9-8B13-61423FBD6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2" y="671119"/>
            <a:ext cx="4731391" cy="6065241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A fentiekből kifolyólag a kapcsolatok résztvevőit a katonai és paramilitáris alakulatok tagjai között találjuk meg.</a:t>
            </a:r>
          </a:p>
          <a:p>
            <a:r>
              <a:rPr lang="hu-HU" sz="2400" dirty="0">
                <a:latin typeface="+mj-lt"/>
              </a:rPr>
              <a:t>A kapcsolatok jellege nagyon változatos: (szabad) francia, magyar, német, hivatalos, félhivatalos, földalatti. </a:t>
            </a:r>
          </a:p>
          <a:p>
            <a:r>
              <a:rPr lang="hu-HU" sz="2400" dirty="0">
                <a:latin typeface="+mj-lt"/>
              </a:rPr>
              <a:t>Földrajzi eloszlásuk hasonlóan gazdag: a Szovjetuniótól egészen Fekete Afrikáig terjed. </a:t>
            </a:r>
          </a:p>
          <a:p>
            <a:r>
              <a:rPr lang="hu-HU" sz="2400" dirty="0">
                <a:latin typeface="+mj-lt"/>
              </a:rPr>
              <a:t>A kapcsolatokban résztvevő személyek száma néhány ezer főre tehető. </a:t>
            </a:r>
          </a:p>
          <a:p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233710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ruházat, ember, Emberi arc, személy látható&#10;&#10;Automatikusan generált leírás">
            <a:extLst>
              <a:ext uri="{FF2B5EF4-FFF2-40B4-BE49-F238E27FC236}">
                <a16:creationId xmlns:a16="http://schemas.microsoft.com/office/drawing/2014/main" id="{9A3435A8-10F3-3B20-1709-9B3992F44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5" r="-7" b="89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73CDAF-6F00-3594-8F30-0E6A99F8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2" y="654342"/>
            <a:ext cx="4135771" cy="5981350"/>
          </a:xfrm>
        </p:spPr>
        <p:txBody>
          <a:bodyPr anchor="ctr">
            <a:normAutofit/>
          </a:bodyPr>
          <a:lstStyle/>
          <a:p>
            <a:r>
              <a:rPr lang="hu-HU" sz="2400" dirty="0">
                <a:latin typeface="+mj-lt"/>
              </a:rPr>
              <a:t>A kapcsolatok öt részre oszthatók: </a:t>
            </a:r>
          </a:p>
          <a:p>
            <a:pPr lvl="1"/>
            <a:r>
              <a:rPr lang="hu-HU" sz="2200" dirty="0">
                <a:latin typeface="+mj-lt"/>
              </a:rPr>
              <a:t>a francia hadsereg magyar tagjai 1939–40 között</a:t>
            </a:r>
          </a:p>
          <a:p>
            <a:pPr lvl="1"/>
            <a:r>
              <a:rPr lang="hu-HU" sz="2200" b="1" dirty="0">
                <a:latin typeface="+mj-lt"/>
              </a:rPr>
              <a:t>a francia belső ellenállás magyar tagjai 1940–44 között</a:t>
            </a:r>
          </a:p>
          <a:p>
            <a:pPr lvl="1"/>
            <a:r>
              <a:rPr lang="hu-HU" sz="2200" b="1" dirty="0">
                <a:latin typeface="+mj-lt"/>
              </a:rPr>
              <a:t>a francia külső ellenállás magyar önkéntesei 1940–43 között</a:t>
            </a:r>
          </a:p>
          <a:p>
            <a:pPr lvl="1"/>
            <a:r>
              <a:rPr lang="hu-HU" sz="2200" dirty="0">
                <a:latin typeface="+mj-lt"/>
              </a:rPr>
              <a:t>a Magyarországon internált francia hadifoglyok 1941-45 között</a:t>
            </a:r>
          </a:p>
          <a:p>
            <a:pPr lvl="1"/>
            <a:r>
              <a:rPr lang="hu-HU" sz="2200" dirty="0">
                <a:latin typeface="+mj-lt"/>
              </a:rPr>
              <a:t>a keleti hadszíntéren szolgálatot teljesítő francia és magyar alakulatok együttműködése.</a:t>
            </a:r>
          </a:p>
        </p:txBody>
      </p:sp>
    </p:spTree>
    <p:extLst>
      <p:ext uri="{BB962C8B-B14F-4D97-AF65-F5344CB8AC3E}">
        <p14:creationId xmlns:p14="http://schemas.microsoft.com/office/powerpoint/2010/main" val="186857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058319-447F-E071-9BAB-75F41CC0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212005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Montserrat" panose="00000500000000000000" pitchFamily="2" charset="-18"/>
              </a:rPr>
              <a:t>A külső ellenállás magyar tagjai</a:t>
            </a:r>
          </a:p>
        </p:txBody>
      </p:sp>
      <p:pic>
        <p:nvPicPr>
          <p:cNvPr id="4" name="Kép 3" descr="A képen ruházat, személy, Emberi arc, Hangeszközök látható&#10;&#10;Automatikusan generált leírás">
            <a:extLst>
              <a:ext uri="{FF2B5EF4-FFF2-40B4-BE49-F238E27FC236}">
                <a16:creationId xmlns:a16="http://schemas.microsoft.com/office/drawing/2014/main" id="{649F8660-9DE5-13B2-839E-29F6E37BA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821B4A-54F9-6BA1-6082-8EB4B8B8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9424" y="1719743"/>
            <a:ext cx="4269996" cy="4941116"/>
          </a:xfrm>
        </p:spPr>
        <p:txBody>
          <a:bodyPr anchor="ctr">
            <a:normAutofit/>
          </a:bodyPr>
          <a:lstStyle/>
          <a:p>
            <a:r>
              <a:rPr lang="hu-HU" sz="2000" dirty="0">
                <a:latin typeface="+mj-lt"/>
              </a:rPr>
              <a:t>A német hadsereg 1940. május 10-én meginduló támadása elsöpörte a francia védelmet. </a:t>
            </a:r>
          </a:p>
          <a:p>
            <a:r>
              <a:rPr lang="hu-HU" sz="2000" dirty="0">
                <a:latin typeface="+mj-lt"/>
              </a:rPr>
              <a:t>Az új kormányfő, </a:t>
            </a:r>
            <a:r>
              <a:rPr lang="hu-HU" sz="2000" dirty="0" err="1">
                <a:latin typeface="+mj-lt"/>
              </a:rPr>
              <a:t>Pétain</a:t>
            </a:r>
            <a:r>
              <a:rPr lang="hu-HU" sz="2000" dirty="0">
                <a:latin typeface="+mj-lt"/>
              </a:rPr>
              <a:t> marsall június 17-én fegyverszünetet kért a németektől. </a:t>
            </a:r>
          </a:p>
          <a:p>
            <a:r>
              <a:rPr lang="hu-HU" sz="2000" dirty="0">
                <a:latin typeface="+mj-lt"/>
              </a:rPr>
              <a:t>Charles de Gaulle tábornok Londonba repült, ahol június 18-án rádióbeszédben szólította fel a franciákat a harc folytatására. </a:t>
            </a:r>
          </a:p>
          <a:p>
            <a:r>
              <a:rPr lang="hu-HU" sz="2000" dirty="0">
                <a:latin typeface="+mj-lt"/>
              </a:rPr>
              <a:t>Július 1-én létrehozta a Szabad Francia Erőket, amelyhez francia és külföldi állampolgárok is csatlakozhattak. </a:t>
            </a:r>
          </a:p>
        </p:txBody>
      </p:sp>
    </p:spTree>
    <p:extLst>
      <p:ext uri="{BB962C8B-B14F-4D97-AF65-F5344CB8AC3E}">
        <p14:creationId xmlns:p14="http://schemas.microsoft.com/office/powerpoint/2010/main" val="27065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ruházat, lábbelik, személy, kültéri látható&#10;&#10;Automatikusan generált leírás">
            <a:extLst>
              <a:ext uri="{FF2B5EF4-FFF2-40B4-BE49-F238E27FC236}">
                <a16:creationId xmlns:a16="http://schemas.microsoft.com/office/drawing/2014/main" id="{F4A728A1-898F-8ACC-77B1-284EC0A0F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" b="543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F21EBB-8727-470F-0278-3442ADD2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098" y="486561"/>
            <a:ext cx="3783435" cy="610718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hu-HU" sz="2200" dirty="0">
                <a:latin typeface="+mj-lt"/>
              </a:rPr>
              <a:t>A Szabad Francia Erők soraiban összesen mintegy  70 000 fő teljesített szolgálatot. </a:t>
            </a:r>
          </a:p>
          <a:p>
            <a:pPr>
              <a:spcAft>
                <a:spcPts val="600"/>
              </a:spcAft>
            </a:pPr>
            <a:r>
              <a:rPr lang="hu-HU" sz="2200" dirty="0">
                <a:latin typeface="+mj-lt"/>
              </a:rPr>
              <a:t>Közülük 3000-en voltak külföldi állampolgárok, többségük idegenlégiós, aki tapasztalatával sokat tett a harctéri sikerekért. </a:t>
            </a:r>
          </a:p>
          <a:p>
            <a:pPr>
              <a:spcAft>
                <a:spcPts val="600"/>
              </a:spcAft>
            </a:pPr>
            <a:r>
              <a:rPr lang="hu-HU" sz="2200" dirty="0">
                <a:latin typeface="+mj-lt"/>
              </a:rPr>
              <a:t>Soraikban a kutatások alapján 149 fő volt magyar nemzetiségű, tehát körülbelül a külföldiek 5 %-a.</a:t>
            </a:r>
          </a:p>
          <a:p>
            <a:pPr>
              <a:spcAft>
                <a:spcPts val="600"/>
              </a:spcAft>
            </a:pPr>
            <a:r>
              <a:rPr lang="hu-HU" sz="2200" dirty="0">
                <a:latin typeface="+mj-lt"/>
              </a:rPr>
              <a:t>Ezzel több mint 50 nemzet képviselői között a magyarok a 7. helyet foglalják el. </a:t>
            </a:r>
          </a:p>
        </p:txBody>
      </p:sp>
    </p:spTree>
    <p:extLst>
      <p:ext uri="{BB962C8B-B14F-4D97-AF65-F5344CB8AC3E}">
        <p14:creationId xmlns:p14="http://schemas.microsoft.com/office/powerpoint/2010/main" val="149992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rtalom helye 1">
            <a:extLst>
              <a:ext uri="{FF2B5EF4-FFF2-40B4-BE49-F238E27FC236}">
                <a16:creationId xmlns:a16="http://schemas.microsoft.com/office/drawing/2014/main" id="{60D4225D-9731-B862-E8F1-9A4BD33954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916208"/>
              </p:ext>
            </p:extLst>
          </p:nvPr>
        </p:nvGraphicFramePr>
        <p:xfrm>
          <a:off x="360728" y="245793"/>
          <a:ext cx="6164164" cy="636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 descr="A képen kültéri, épület, ember, ruházat látható&#10;&#10;Automatikusan generált leírás">
            <a:extLst>
              <a:ext uri="{FF2B5EF4-FFF2-40B4-BE49-F238E27FC236}">
                <a16:creationId xmlns:a16="http://schemas.microsoft.com/office/drawing/2014/main" id="{0DAF9997-A081-FD0C-2D07-A8B08BCBFB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47" r="1281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58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6748</TotalTime>
  <Words>1757</Words>
  <Application>Microsoft Office PowerPoint</Application>
  <PresentationFormat>Szélesvásznú</PresentationFormat>
  <Paragraphs>168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Calibri Light (Címsorok)</vt:lpstr>
      <vt:lpstr>Montserrat</vt:lpstr>
      <vt:lpstr>Office Theme</vt:lpstr>
      <vt:lpstr>Magyar ellenállók a francia ellenállásban</vt:lpstr>
      <vt:lpstr>Bevezetés</vt:lpstr>
      <vt:lpstr>A francia–magyar  katonai kapcsolatok jellemzői</vt:lpstr>
      <vt:lpstr>PowerPoint-bemutató</vt:lpstr>
      <vt:lpstr>PowerPoint-bemutató</vt:lpstr>
      <vt:lpstr>PowerPoint-bemutató</vt:lpstr>
      <vt:lpstr>A külső ellenállás magyar tagjai</vt:lpstr>
      <vt:lpstr>PowerPoint-bemutató</vt:lpstr>
      <vt:lpstr>PowerPoint-bemutató</vt:lpstr>
      <vt:lpstr>PowerPoint-bemutató</vt:lpstr>
      <vt:lpstr>A belső ellenállás magyar tagjai</vt:lpstr>
      <vt:lpstr>PowerPoint-bemutató</vt:lpstr>
      <vt:lpstr>PowerPoint-bemutató</vt:lpstr>
      <vt:lpstr>PowerPoint-bemutató</vt:lpstr>
      <vt:lpstr>PowerPoint-bemutató</vt:lpstr>
      <vt:lpstr>PowerPoint-bemutató</vt:lpstr>
      <vt:lpstr>A Manouchian-csoport</vt:lpstr>
      <vt:lpstr>PowerPoint-bemutató</vt:lpstr>
      <vt:lpstr>PowerPoint-bemutató</vt:lpstr>
      <vt:lpstr>PowerPoint-bemutató</vt:lpstr>
      <vt:lpstr>PowerPoint-bemutató</vt:lpstr>
      <vt:lpstr>A Felszabadítási Érdemrend  magyar kitüntetettjei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Összegzés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Bába Viktória</dc:creator>
  <cp:lastModifiedBy>Dr. Bene Krisztián</cp:lastModifiedBy>
  <cp:revision>352</cp:revision>
  <dcterms:created xsi:type="dcterms:W3CDTF">2022-09-24T06:04:14Z</dcterms:created>
  <dcterms:modified xsi:type="dcterms:W3CDTF">2024-03-26T16:28:45Z</dcterms:modified>
</cp:coreProperties>
</file>