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2109" autoAdjust="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vai.vera@outlook.hu" userId="ef4a39a18c36d532" providerId="LiveId" clId="{F24139C3-9AC3-4198-9047-C648EA5B729E}"/>
    <pc:docChg chg="modSld">
      <pc:chgData name="revai.vera@outlook.hu" userId="ef4a39a18c36d532" providerId="LiveId" clId="{F24139C3-9AC3-4198-9047-C648EA5B729E}" dt="2022-04-09T17:12:53.107" v="3" actId="20577"/>
      <pc:docMkLst>
        <pc:docMk/>
      </pc:docMkLst>
      <pc:sldChg chg="modSp mod">
        <pc:chgData name="revai.vera@outlook.hu" userId="ef4a39a18c36d532" providerId="LiveId" clId="{F24139C3-9AC3-4198-9047-C648EA5B729E}" dt="2022-04-09T17:12:53.107" v="3" actId="20577"/>
        <pc:sldMkLst>
          <pc:docMk/>
          <pc:sldMk cId="3003738636" sldId="258"/>
        </pc:sldMkLst>
        <pc:spChg chg="mod">
          <ac:chgData name="revai.vera@outlook.hu" userId="ef4a39a18c36d532" providerId="LiveId" clId="{F24139C3-9AC3-4198-9047-C648EA5B729E}" dt="2022-04-09T17:12:53.107" v="3" actId="20577"/>
          <ac:spMkLst>
            <pc:docMk/>
            <pc:sldMk cId="3003738636" sldId="258"/>
            <ac:spMk id="3" creationId="{00000000-0000-0000-0000-000000000000}"/>
          </ac:spMkLst>
        </pc:spChg>
        <pc:spChg chg="mod">
          <ac:chgData name="revai.vera@outlook.hu" userId="ef4a39a18c36d532" providerId="LiveId" clId="{F24139C3-9AC3-4198-9047-C648EA5B729E}" dt="2022-04-09T17:11:22.255" v="0" actId="122"/>
          <ac:spMkLst>
            <pc:docMk/>
            <pc:sldMk cId="3003738636" sldId="258"/>
            <ac:spMk id="5" creationId="{F7D4DBAF-CAAC-497E-ACAC-D0EBC4A2210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4DA95-9E0D-4430-B084-C37400E6A675}" type="datetimeFigureOut">
              <a:rPr lang="hu-HU" smtClean="0"/>
              <a:t>2022. 04. 09.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BE23A-DE75-43DA-91CC-D94AAF7962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0919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282C-AC23-4BFF-BE60-5B16F347185D}" type="datetimeFigureOut">
              <a:rPr lang="hu-HU" smtClean="0"/>
              <a:t>2022. 04. 09.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949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282C-AC23-4BFF-BE60-5B16F347185D}" type="datetimeFigureOut">
              <a:rPr lang="hu-HU" smtClean="0"/>
              <a:t>2022. 04. 09.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830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282C-AC23-4BFF-BE60-5B16F347185D}" type="datetimeFigureOut">
              <a:rPr lang="hu-HU" smtClean="0"/>
              <a:t>2022. 04. 09.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072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282C-AC23-4BFF-BE60-5B16F347185D}" type="datetimeFigureOut">
              <a:rPr lang="hu-HU" smtClean="0"/>
              <a:t>2022. 04. 09.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352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282C-AC23-4BFF-BE60-5B16F347185D}" type="datetimeFigureOut">
              <a:rPr lang="hu-HU" smtClean="0"/>
              <a:t>2022. 04. 09.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754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282C-AC23-4BFF-BE60-5B16F347185D}" type="datetimeFigureOut">
              <a:rPr lang="hu-HU" smtClean="0"/>
              <a:t>2022. 04. 09.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634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282C-AC23-4BFF-BE60-5B16F347185D}" type="datetimeFigureOut">
              <a:rPr lang="hu-HU" smtClean="0"/>
              <a:t>2022. 04. 09.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929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282C-AC23-4BFF-BE60-5B16F347185D}" type="datetimeFigureOut">
              <a:rPr lang="hu-HU" smtClean="0"/>
              <a:t>2022. 04. 09.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66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282C-AC23-4BFF-BE60-5B16F347185D}" type="datetimeFigureOut">
              <a:rPr lang="hu-HU" smtClean="0"/>
              <a:t>2022. 04. 09.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329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282C-AC23-4BFF-BE60-5B16F347185D}" type="datetimeFigureOut">
              <a:rPr lang="hu-HU" smtClean="0"/>
              <a:t>2022. 04. 09.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345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282C-AC23-4BFF-BE60-5B16F347185D}" type="datetimeFigureOut">
              <a:rPr lang="hu-HU" smtClean="0"/>
              <a:t>2022. 04. 09.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322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282C-AC23-4BFF-BE60-5B16F347185D}" type="datetimeFigureOut">
              <a:rPr lang="hu-HU" smtClean="0"/>
              <a:t>2022. 04. 09.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BE155-623E-4AE0-8923-A9561A3929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155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Közgyűlés 2022. április 26.</a:t>
            </a:r>
            <a:br>
              <a:rPr lang="hu-HU" dirty="0"/>
            </a:br>
            <a:r>
              <a:rPr lang="hu-HU" dirty="0"/>
              <a:t>A Szövetség 2022. évi költségvetése</a:t>
            </a:r>
            <a:br>
              <a:rPr lang="hu-HU" dirty="0"/>
            </a:br>
            <a:r>
              <a:rPr lang="hu-HU" dirty="0" err="1"/>
              <a:t>Budget</a:t>
            </a:r>
            <a:r>
              <a:rPr lang="hu-HU" dirty="0"/>
              <a:t> 2022</a:t>
            </a:r>
            <a:br>
              <a:rPr lang="fr-FR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hu-HU" dirty="0"/>
              <a:t>A 2022. évi költségvetési tervet az elnökség 2022. április 7. ülésén elfogadásra javasolja a közgyűlésnek</a:t>
            </a:r>
          </a:p>
          <a:p>
            <a:r>
              <a:rPr lang="hu-HU" dirty="0"/>
              <a:t>Le </a:t>
            </a:r>
            <a:r>
              <a:rPr lang="hu-HU" dirty="0" err="1"/>
              <a:t>projet</a:t>
            </a:r>
            <a:r>
              <a:rPr lang="hu-HU" dirty="0"/>
              <a:t> du </a:t>
            </a:r>
            <a:r>
              <a:rPr lang="hu-HU" dirty="0" err="1"/>
              <a:t>Budget</a:t>
            </a:r>
            <a:r>
              <a:rPr lang="hu-HU" dirty="0"/>
              <a:t> 2022 a été </a:t>
            </a:r>
            <a:r>
              <a:rPr lang="hu-HU" dirty="0" err="1"/>
              <a:t>discuté</a:t>
            </a:r>
            <a:r>
              <a:rPr lang="hu-HU" dirty="0"/>
              <a:t> et </a:t>
            </a:r>
            <a:r>
              <a:rPr lang="hu-HU" dirty="0" err="1"/>
              <a:t>approuvé</a:t>
            </a:r>
            <a:r>
              <a:rPr lang="hu-HU" dirty="0"/>
              <a:t> par le CA </a:t>
            </a:r>
            <a:r>
              <a:rPr lang="hu-HU" dirty="0" err="1"/>
              <a:t>lors</a:t>
            </a:r>
            <a:r>
              <a:rPr lang="hu-HU" dirty="0"/>
              <a:t> de </a:t>
            </a:r>
            <a:r>
              <a:rPr lang="hu-HU" dirty="0" err="1"/>
              <a:t>sa</a:t>
            </a:r>
            <a:r>
              <a:rPr lang="hu-HU" dirty="0"/>
              <a:t> </a:t>
            </a:r>
            <a:r>
              <a:rPr lang="hu-HU" dirty="0" err="1"/>
              <a:t>réunion</a:t>
            </a:r>
            <a:r>
              <a:rPr lang="hu-HU" dirty="0"/>
              <a:t> du 7 </a:t>
            </a:r>
            <a:r>
              <a:rPr lang="hu-HU" dirty="0" err="1"/>
              <a:t>avril</a:t>
            </a:r>
            <a:r>
              <a:rPr lang="hu-HU" dirty="0"/>
              <a:t> 2022. Le CA </a:t>
            </a:r>
            <a:r>
              <a:rPr lang="hu-HU" dirty="0" err="1"/>
              <a:t>propose</a:t>
            </a:r>
            <a:r>
              <a:rPr lang="hu-HU" dirty="0"/>
              <a:t> </a:t>
            </a:r>
            <a:r>
              <a:rPr lang="hu-HU" dirty="0" err="1"/>
              <a:t>l’approbation</a:t>
            </a:r>
            <a:r>
              <a:rPr lang="hu-HU" dirty="0"/>
              <a:t> de </a:t>
            </a:r>
            <a:r>
              <a:rPr lang="hu-HU" dirty="0" err="1"/>
              <a:t>ce</a:t>
            </a:r>
            <a:r>
              <a:rPr lang="hu-HU" dirty="0"/>
              <a:t> </a:t>
            </a:r>
            <a:r>
              <a:rPr lang="hu-HU" dirty="0" err="1"/>
              <a:t>projet</a:t>
            </a:r>
            <a:r>
              <a:rPr lang="hu-HU" dirty="0"/>
              <a:t> du </a:t>
            </a:r>
            <a:r>
              <a:rPr lang="hu-HU" dirty="0" err="1"/>
              <a:t>Budget</a:t>
            </a:r>
            <a:r>
              <a:rPr lang="hu-HU" dirty="0"/>
              <a:t> par le AG. </a:t>
            </a: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08A9333D-9A49-4D4C-9508-11C848608B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53659"/>
            <a:ext cx="1637052" cy="972000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F7D4DBAF-CAAC-497E-ACAC-D0EBC4A22105}"/>
              </a:ext>
            </a:extLst>
          </p:cNvPr>
          <p:cNvSpPr txBox="1"/>
          <p:nvPr/>
        </p:nvSpPr>
        <p:spPr>
          <a:xfrm>
            <a:off x="198644" y="339577"/>
            <a:ext cx="33123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Francia Becsületrend és Nemzeti Érdemrend Magyar Kitüntetettjeinek Szövetsége Egyesület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1088 Budapest, </a:t>
            </a:r>
            <a:r>
              <a:rPr lang="hu-HU" sz="1100" b="1" dirty="0">
                <a:solidFill>
                  <a:prstClr val="black"/>
                </a:solidFill>
                <a:latin typeface="Calibri"/>
              </a:rPr>
              <a:t>Rákóczi</a:t>
            </a:r>
            <a:r>
              <a:rPr kumimoji="0" lang="hu-H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út 1-3.</a:t>
            </a:r>
          </a:p>
        </p:txBody>
      </p:sp>
    </p:spTree>
    <p:extLst>
      <p:ext uri="{BB962C8B-B14F-4D97-AF65-F5344CB8AC3E}">
        <p14:creationId xmlns:p14="http://schemas.microsoft.com/office/powerpoint/2010/main" val="3003738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anchor="t">
            <a:noAutofit/>
          </a:bodyPr>
          <a:lstStyle/>
          <a:p>
            <a:r>
              <a:rPr lang="hu-HU" sz="2400" dirty="0"/>
              <a:t>2022. évi költségvetés/ </a:t>
            </a:r>
            <a:r>
              <a:rPr lang="hu-HU" sz="2400" dirty="0" err="1"/>
              <a:t>Budget</a:t>
            </a:r>
            <a:r>
              <a:rPr lang="hu-HU" sz="2400"/>
              <a:t> 2022</a:t>
            </a:r>
            <a:endParaRPr lang="fr-FR" sz="24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74797"/>
              </p:ext>
            </p:extLst>
          </p:nvPr>
        </p:nvGraphicFramePr>
        <p:xfrm>
          <a:off x="22509" y="836712"/>
          <a:ext cx="8712968" cy="5590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512776877"/>
                    </a:ext>
                  </a:extLst>
                </a:gridCol>
              </a:tblGrid>
              <a:tr h="4148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Terv /</a:t>
                      </a:r>
                      <a:r>
                        <a:rPr lang="fr-FR" sz="16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Projet</a:t>
                      </a:r>
                      <a:r>
                        <a:rPr lang="hu-HU" sz="16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2022.</a:t>
                      </a:r>
                      <a:endParaRPr lang="fr-FR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Tény /</a:t>
                      </a:r>
                      <a:r>
                        <a:rPr lang="fr-FR" sz="16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Réel</a:t>
                      </a:r>
                      <a:r>
                        <a:rPr lang="hu-HU" sz="16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2021</a:t>
                      </a:r>
                      <a:endParaRPr lang="fr-FR" sz="16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497834"/>
                  </a:ext>
                </a:extLst>
              </a:tr>
              <a:tr h="57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Folyószámla</a:t>
                      </a:r>
                      <a:r>
                        <a:rPr lang="hu-HU" sz="1600" baseline="0" dirty="0"/>
                        <a:t> és pénztár </a:t>
                      </a:r>
                      <a:r>
                        <a:rPr lang="fr-FR" sz="1600" baseline="0" noProof="0" dirty="0"/>
                        <a:t>(compte bancaire + caisse)</a:t>
                      </a:r>
                      <a:endParaRPr lang="fr-FR" sz="1600" b="1" kern="1200" noProof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1.100.000,-</a:t>
                      </a:r>
                    </a:p>
                    <a:p>
                      <a:pPr algn="r"/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2022.12.31.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1.468.436,-</a:t>
                      </a:r>
                    </a:p>
                    <a:p>
                      <a:pPr algn="r"/>
                      <a:r>
                        <a:rPr lang="hu-HU" sz="1600" b="1" dirty="0">
                          <a:solidFill>
                            <a:srgbClr val="FF0000"/>
                          </a:solidFill>
                        </a:rPr>
                        <a:t>2021.12.31.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Bevételek (</a:t>
                      </a:r>
                      <a:r>
                        <a:rPr lang="fr-FR" sz="16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produits)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hu-HU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450.000,-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hu-HU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734.001,-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/>
                        <a:t>Tagdíjak</a:t>
                      </a:r>
                      <a:r>
                        <a:rPr lang="hu-HU" sz="1600" baseline="0" dirty="0"/>
                        <a:t> </a:t>
                      </a:r>
                      <a:r>
                        <a:rPr lang="hu-HU" sz="1600" baseline="0" noProof="0" dirty="0"/>
                        <a:t>rendtársaktól </a:t>
                      </a:r>
                      <a:r>
                        <a:rPr lang="fr-FR" sz="1600" baseline="0" noProof="0" dirty="0"/>
                        <a:t>(cotisations membres réguliers)</a:t>
                      </a:r>
                      <a:endParaRPr lang="fr-FR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400.000,-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400.000,-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/>
                        <a:t>Pártoló tagok befizetései (</a:t>
                      </a:r>
                      <a:r>
                        <a:rPr lang="fr-FR" sz="1600" noProof="0" dirty="0"/>
                        <a:t>cotisations membres adhérents)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50.000,-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34.000,-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448">
                <a:tc>
                  <a:txBody>
                    <a:bodyPr/>
                    <a:lstStyle/>
                    <a:p>
                      <a:r>
                        <a:rPr lang="hu-HU" sz="1600" dirty="0"/>
                        <a:t>Szponzoráció</a:t>
                      </a:r>
                      <a:r>
                        <a:rPr lang="hu-HU" sz="1600" baseline="0" dirty="0"/>
                        <a:t> (</a:t>
                      </a:r>
                      <a:r>
                        <a:rPr lang="fr-FR" sz="1600" baseline="0" noProof="0" dirty="0"/>
                        <a:t>sponsors</a:t>
                      </a:r>
                      <a:r>
                        <a:rPr lang="hu-HU" sz="1600" baseline="0" dirty="0"/>
                        <a:t>)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300.000,-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448">
                <a:tc>
                  <a:txBody>
                    <a:bodyPr/>
                    <a:lstStyle/>
                    <a:p>
                      <a:r>
                        <a:rPr lang="hu-HU" sz="1600" dirty="0"/>
                        <a:t>Banki kamat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76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Kiadások (</a:t>
                      </a:r>
                      <a:r>
                        <a:rPr lang="fr-FR" sz="16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dépenses)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hu-HU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810.000,-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hu-HU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567.943,-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/>
                        <a:t>Könyvelés és ügyvéd</a:t>
                      </a:r>
                      <a:r>
                        <a:rPr lang="hu-HU" sz="1600" baseline="0" dirty="0"/>
                        <a:t> (</a:t>
                      </a:r>
                      <a:r>
                        <a:rPr lang="fr-FR" sz="1600" baseline="0" noProof="0" dirty="0"/>
                        <a:t>comptabilité, frais </a:t>
                      </a:r>
                      <a:r>
                        <a:rPr lang="fr-FR" sz="1600" baseline="0" dirty="0"/>
                        <a:t>d’avocat</a:t>
                      </a:r>
                      <a:r>
                        <a:rPr lang="hu-HU" sz="1600" baseline="0" dirty="0"/>
                        <a:t>)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260.000,-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3085">
                <a:tc>
                  <a:txBody>
                    <a:bodyPr/>
                    <a:lstStyle/>
                    <a:p>
                      <a:r>
                        <a:rPr lang="hu-HU" sz="1600" dirty="0"/>
                        <a:t>Rendezvények: terem, fogadás, tolmácsolás  (</a:t>
                      </a:r>
                      <a:r>
                        <a:rPr lang="fr-FR" sz="1600" noProof="0" dirty="0"/>
                        <a:t>évènements)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300.000,-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>
                          <a:solidFill>
                            <a:schemeClr val="tx1"/>
                          </a:solidFill>
                        </a:rPr>
                        <a:t>333.408,-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noProof="0" dirty="0"/>
                        <a:t>Támogatás (diákszínjátszás, SMLH, boglári projekt, ELTE)</a:t>
                      </a:r>
                      <a:endParaRPr lang="fr-FR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200000,-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>
                          <a:solidFill>
                            <a:schemeClr val="tx1"/>
                          </a:solidFill>
                        </a:rPr>
                        <a:t>181.060,-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672589"/>
                  </a:ext>
                </a:extLst>
              </a:tr>
              <a:tr h="417600">
                <a:tc>
                  <a:txBody>
                    <a:bodyPr/>
                    <a:lstStyle/>
                    <a:p>
                      <a:r>
                        <a:rPr lang="hu-HU" sz="1600" dirty="0"/>
                        <a:t>Posta, bank és egyéb (</a:t>
                      </a:r>
                      <a:r>
                        <a:rPr lang="fr-FR" sz="1600" noProof="0" dirty="0"/>
                        <a:t>poste</a:t>
                      </a:r>
                      <a:r>
                        <a:rPr lang="hu-HU" sz="1600" noProof="0" dirty="0"/>
                        <a:t>, </a:t>
                      </a:r>
                      <a:r>
                        <a:rPr lang="hu-HU" sz="1600" noProof="0" dirty="0" err="1"/>
                        <a:t>banque</a:t>
                      </a:r>
                      <a:r>
                        <a:rPr lang="fr-FR" sz="1600" noProof="0" dirty="0"/>
                        <a:t> et autres)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50.000,-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dirty="0"/>
                        <a:t>53.475,-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Különbség (</a:t>
                      </a:r>
                      <a:r>
                        <a:rPr lang="fr-FR" sz="16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différence)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hu-HU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-360.000,-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hu-HU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166.058,-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4C154C2D-F0A1-4D20-8806-9E71E7BAB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E155-623E-4AE0-8923-A9561A39299E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7592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62DFBB7EDCD7A345A72539A56E0C53B5" ma:contentTypeVersion="4" ma:contentTypeDescription="Új dokumentum létrehozása." ma:contentTypeScope="" ma:versionID="5bbd48d72a432b727e22d3c48fc7033e">
  <xsd:schema xmlns:xsd="http://www.w3.org/2001/XMLSchema" xmlns:xs="http://www.w3.org/2001/XMLSchema" xmlns:p="http://schemas.microsoft.com/office/2006/metadata/properties" xmlns:ns2="34ce9924-edda-4051-b806-982cd0c0e13c" xmlns:ns3="3cdb5fd4-ee86-4c3a-b14d-6278863143e3" targetNamespace="http://schemas.microsoft.com/office/2006/metadata/properties" ma:root="true" ma:fieldsID="037c41cc4fe9211206031e61fe2a0f17" ns2:_="" ns3:_="">
    <xsd:import namespace="34ce9924-edda-4051-b806-982cd0c0e13c"/>
    <xsd:import namespace="3cdb5fd4-ee86-4c3a-b14d-6278863143e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e9924-edda-4051-b806-982cd0c0e13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umazonosító értéke" ma:description="Az elemhez rendelt dokumentumazonosító értéke." ma:indexed="true" ma:internalName="_dlc_DocId" ma:readOnly="true">
      <xsd:simpleType>
        <xsd:restriction base="dms:Text"/>
      </xsd:simpleType>
    </xsd:element>
    <xsd:element name="_dlc_DocIdUrl" ma:index="9" nillable="true" ma:displayName="Dokumentumazonosító" ma:description="Állandó hivatkozás a dokumentumra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b5fd4-ee86-4c3a-b14d-627886314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4ce9924-edda-4051-b806-982cd0c0e13c">H4MHHUVXZ2WH-737833649-1304</_dlc_DocId>
    <_dlc_DocIdUrl xmlns="34ce9924-edda-4051-b806-982cd0c0e13c">
      <Url>https://cegoshu.sharepoint.com/sites/SMLH/_layouts/15/DocIdRedir.aspx?ID=H4MHHUVXZ2WH-737833649-1304</Url>
      <Description>H4MHHUVXZ2WH-737833649-1304</Description>
    </_dlc_DocIdUrl>
  </documentManagement>
</p:properties>
</file>

<file path=customXml/itemProps1.xml><?xml version="1.0" encoding="utf-8"?>
<ds:datastoreItem xmlns:ds="http://schemas.openxmlformats.org/officeDocument/2006/customXml" ds:itemID="{8711C793-848C-4527-91B5-17357EE768A8}"/>
</file>

<file path=customXml/itemProps2.xml><?xml version="1.0" encoding="utf-8"?>
<ds:datastoreItem xmlns:ds="http://schemas.openxmlformats.org/officeDocument/2006/customXml" ds:itemID="{C29731FC-F297-4B7B-A729-185A21DDCB27}"/>
</file>

<file path=customXml/itemProps3.xml><?xml version="1.0" encoding="utf-8"?>
<ds:datastoreItem xmlns:ds="http://schemas.openxmlformats.org/officeDocument/2006/customXml" ds:itemID="{3C60572C-ACD2-4857-99AE-DF1E2B9F9286}"/>
</file>

<file path=customXml/itemProps4.xml><?xml version="1.0" encoding="utf-8"?>
<ds:datastoreItem xmlns:ds="http://schemas.openxmlformats.org/officeDocument/2006/customXml" ds:itemID="{45E3F196-F200-4055-8B75-477A5CB7FBA8}"/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1312</TotalTime>
  <Words>236</Words>
  <Application>Microsoft Office PowerPoint</Application>
  <PresentationFormat>Diavetítés a képernyőre (4:3 oldalarány)</PresentationFormat>
  <Paragraphs>47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Office-téma</vt:lpstr>
      <vt:lpstr>Közgyűlés 2022. április 26. A Szövetség 2022. évi költségvetése Budget 2022 </vt:lpstr>
      <vt:lpstr>2022. évi költségvetés/ Budget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Közgyűlés 2018. március 27. A Szövetség 2018. évi költségvetése Le budget de l’Association</dc:title>
  <dc:creator>Boros István</dc:creator>
  <cp:lastModifiedBy>revai.vera@outlook.hu</cp:lastModifiedBy>
  <cp:revision>63</cp:revision>
  <dcterms:created xsi:type="dcterms:W3CDTF">2018-03-14T09:43:12Z</dcterms:created>
  <dcterms:modified xsi:type="dcterms:W3CDTF">2022-04-09T17:13:51Z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0x01010062DFBB7EDCD7A345A72539A56E0C53B5</vt:lpwstr>
  </property>
  <property fmtid="{D5CDD505-2E9C-101B-9397-08002B2CF9AE}" pid="3" name="_dlc_DocIdItemGuid">
    <vt:lpwstr>6303f723-37f0-44bd-b805-eea0ed04fe8b</vt:lpwstr>
  </property>
</Properties>
</file>