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58" r:id="rId6"/>
    <p:sldId id="257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761C8D-04AC-4B0B-FDA3-6A4D93201EFC}" v="15" dt="2022-08-18T13:58:38.001"/>
    <p1510:client id="{913FAB40-FEF5-BCEC-D128-C9B946BC890B}" v="337" dt="2022-04-26T12:26:17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109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évai Vera" userId="S::revaivera_gmail.com#ext#@cegoshu.onmicrosoft.com::66a3a667-290d-4599-b033-ed6c059221b7" providerId="AD" clId="Web-{913FAB40-FEF5-BCEC-D128-C9B946BC890B}"/>
    <pc:docChg chg="modSld">
      <pc:chgData name="Révai Vera" userId="S::revaivera_gmail.com#ext#@cegoshu.onmicrosoft.com::66a3a667-290d-4599-b033-ed6c059221b7" providerId="AD" clId="Web-{913FAB40-FEF5-BCEC-D128-C9B946BC890B}" dt="2022-04-26T12:26:14.884" v="293"/>
      <pc:docMkLst>
        <pc:docMk/>
      </pc:docMkLst>
      <pc:sldChg chg="addSp delSp modSp">
        <pc:chgData name="Révai Vera" userId="S::revaivera_gmail.com#ext#@cegoshu.onmicrosoft.com::66a3a667-290d-4599-b033-ed6c059221b7" providerId="AD" clId="Web-{913FAB40-FEF5-BCEC-D128-C9B946BC890B}" dt="2022-04-26T12:26:14.884" v="293"/>
        <pc:sldMkLst>
          <pc:docMk/>
          <pc:sldMk cId="937592476" sldId="257"/>
        </pc:sldMkLst>
        <pc:spChg chg="mod">
          <ac:chgData name="Révai Vera" userId="S::revaivera_gmail.com#ext#@cegoshu.onmicrosoft.com::66a3a667-290d-4599-b033-ed6c059221b7" providerId="AD" clId="Web-{913FAB40-FEF5-BCEC-D128-C9B946BC890B}" dt="2022-04-26T12:08:47.985" v="53" actId="20577"/>
          <ac:spMkLst>
            <pc:docMk/>
            <pc:sldMk cId="937592476" sldId="257"/>
            <ac:spMk id="2" creationId="{00000000-0000-0000-0000-000000000000}"/>
          </ac:spMkLst>
        </pc:spChg>
        <pc:graphicFrameChg chg="mod modGraphic">
          <ac:chgData name="Révai Vera" userId="S::revaivera_gmail.com#ext#@cegoshu.onmicrosoft.com::66a3a667-290d-4599-b033-ed6c059221b7" providerId="AD" clId="Web-{913FAB40-FEF5-BCEC-D128-C9B946BC890B}" dt="2022-04-26T12:26:14.884" v="293"/>
          <ac:graphicFrameMkLst>
            <pc:docMk/>
            <pc:sldMk cId="937592476" sldId="257"/>
            <ac:graphicFrameMk id="4" creationId="{00000000-0000-0000-0000-000000000000}"/>
          </ac:graphicFrameMkLst>
        </pc:graphicFrameChg>
        <pc:graphicFrameChg chg="add del mod modGraphic">
          <ac:chgData name="Révai Vera" userId="S::revaivera_gmail.com#ext#@cegoshu.onmicrosoft.com::66a3a667-290d-4599-b033-ed6c059221b7" providerId="AD" clId="Web-{913FAB40-FEF5-BCEC-D128-C9B946BC890B}" dt="2022-04-26T12:08:39.954" v="52"/>
          <ac:graphicFrameMkLst>
            <pc:docMk/>
            <pc:sldMk cId="937592476" sldId="257"/>
            <ac:graphicFrameMk id="6" creationId="{D3E00455-CAC1-2ECF-AC19-6CAD6562E490}"/>
          </ac:graphicFrameMkLst>
        </pc:graphicFrameChg>
        <pc:graphicFrameChg chg="add del mod">
          <ac:chgData name="Révai Vera" userId="S::revaivera_gmail.com#ext#@cegoshu.onmicrosoft.com::66a3a667-290d-4599-b033-ed6c059221b7" providerId="AD" clId="Web-{913FAB40-FEF5-BCEC-D128-C9B946BC890B}" dt="2022-04-26T12:09:48.565" v="57"/>
          <ac:graphicFrameMkLst>
            <pc:docMk/>
            <pc:sldMk cId="937592476" sldId="257"/>
            <ac:graphicFrameMk id="8" creationId="{2DB1A38E-17B7-FE23-7938-0695EE5FBB6B}"/>
          </ac:graphicFrameMkLst>
        </pc:graphicFrameChg>
      </pc:sldChg>
      <pc:sldChg chg="modSp">
        <pc:chgData name="Révai Vera" userId="S::revaivera_gmail.com#ext#@cegoshu.onmicrosoft.com::66a3a667-290d-4599-b033-ed6c059221b7" providerId="AD" clId="Web-{913FAB40-FEF5-BCEC-D128-C9B946BC890B}" dt="2022-04-26T12:07:22.483" v="32" actId="20577"/>
        <pc:sldMkLst>
          <pc:docMk/>
          <pc:sldMk cId="3003738636" sldId="258"/>
        </pc:sldMkLst>
        <pc:spChg chg="mod">
          <ac:chgData name="Révai Vera" userId="S::revaivera_gmail.com#ext#@cegoshu.onmicrosoft.com::66a3a667-290d-4599-b033-ed6c059221b7" providerId="AD" clId="Web-{913FAB40-FEF5-BCEC-D128-C9B946BC890B}" dt="2022-04-26T12:06:49.810" v="11" actId="20577"/>
          <ac:spMkLst>
            <pc:docMk/>
            <pc:sldMk cId="3003738636" sldId="258"/>
            <ac:spMk id="2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913FAB40-FEF5-BCEC-D128-C9B946BC890B}" dt="2022-04-26T12:07:22.483" v="32" actId="20577"/>
          <ac:spMkLst>
            <pc:docMk/>
            <pc:sldMk cId="3003738636" sldId="258"/>
            <ac:spMk id="3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913FAB40-FEF5-BCEC-D128-C9B946BC890B}" dt="2022-04-26T12:06:30.529" v="2" actId="20577"/>
          <ac:spMkLst>
            <pc:docMk/>
            <pc:sldMk cId="3003738636" sldId="258"/>
            <ac:spMk id="5" creationId="{F7D4DBAF-CAAC-497E-ACAC-D0EBC4A22105}"/>
          </ac:spMkLst>
        </pc:spChg>
      </pc:sldChg>
    </pc:docChg>
  </pc:docChgLst>
  <pc:docChgLst>
    <pc:chgData name="Révai Vera" userId="S::revaivera_gmail.com#ext#@cegoshu.onmicrosoft.com::66a3a667-290d-4599-b033-ed6c059221b7" providerId="AD" clId="Web-{4C761C8D-04AC-4B0B-FDA3-6A4D93201EFC}"/>
    <pc:docChg chg="modSld">
      <pc:chgData name="Révai Vera" userId="S::revaivera_gmail.com#ext#@cegoshu.onmicrosoft.com::66a3a667-290d-4599-b033-ed6c059221b7" providerId="AD" clId="Web-{4C761C8D-04AC-4B0B-FDA3-6A4D93201EFC}" dt="2022-08-18T13:58:38.001" v="14" actId="20577"/>
      <pc:docMkLst>
        <pc:docMk/>
      </pc:docMkLst>
      <pc:sldChg chg="modSp">
        <pc:chgData name="Révai Vera" userId="S::revaivera_gmail.com#ext#@cegoshu.onmicrosoft.com::66a3a667-290d-4599-b033-ed6c059221b7" providerId="AD" clId="Web-{4C761C8D-04AC-4B0B-FDA3-6A4D93201EFC}" dt="2022-08-18T13:58:38.001" v="14" actId="20577"/>
        <pc:sldMkLst>
          <pc:docMk/>
          <pc:sldMk cId="3003738636" sldId="258"/>
        </pc:sldMkLst>
        <pc:spChg chg="mod">
          <ac:chgData name="Révai Vera" userId="S::revaivera_gmail.com#ext#@cegoshu.onmicrosoft.com::66a3a667-290d-4599-b033-ed6c059221b7" providerId="AD" clId="Web-{4C761C8D-04AC-4B0B-FDA3-6A4D93201EFC}" dt="2022-08-18T13:58:01.515" v="11" actId="20577"/>
          <ac:spMkLst>
            <pc:docMk/>
            <pc:sldMk cId="3003738636" sldId="258"/>
            <ac:spMk id="2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4C761C8D-04AC-4B0B-FDA3-6A4D93201EFC}" dt="2022-08-18T13:58:38.001" v="14" actId="20577"/>
          <ac:spMkLst>
            <pc:docMk/>
            <pc:sldMk cId="3003738636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4DA95-9E0D-4430-B084-C37400E6A675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BE23A-DE75-43DA-91CC-D94AAF7962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91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949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830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72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352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54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634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29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66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29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45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322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282C-AC23-4BFF-BE60-5B16F347185D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55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sz="3200" dirty="0"/>
              <a:t>Közgyűlés 2022. Április 26.</a:t>
            </a:r>
            <a:br>
              <a:rPr lang="hu-HU" sz="3200" dirty="0"/>
            </a:br>
            <a:r>
              <a:rPr lang="hu-HU" sz="3200" dirty="0"/>
              <a:t>A Szövetség 2021. évi költségvetésének végrehajtása</a:t>
            </a:r>
            <a:br>
              <a:rPr lang="hu-HU" sz="3200" dirty="0"/>
            </a:br>
            <a:r>
              <a:rPr lang="fr-FR" sz="3200" dirty="0"/>
              <a:t>Exécution du budget 20</a:t>
            </a:r>
            <a:r>
              <a:rPr lang="hu-HU" sz="3200" dirty="0"/>
              <a:t>21 </a:t>
            </a:r>
            <a:r>
              <a:rPr lang="fr-FR" sz="3200" dirty="0"/>
              <a:t>de l’Association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hu-HU" dirty="0"/>
              <a:t>A költségvetés végrehajtásáról szóló beszámolót az Elnökség 2022. Április 7-i ülésén elfogadásra javasolja a közgyűlésnek</a:t>
            </a:r>
          </a:p>
          <a:p>
            <a:r>
              <a:rPr lang="fr-FR" dirty="0"/>
              <a:t>Proposition du CA de l’Association relative à l’exécution du Budget prévus pour l’année 2021, discutée et approuvée par le CA le 7 avril 2022 et proposée à l’AG en vue de leur adoption.</a:t>
            </a:r>
            <a:endParaRPr lang="fr-FR" dirty="0">
              <a:cs typeface="Calibri"/>
            </a:endParaRP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08A9333D-9A49-4D4C-9508-11C848608B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53659"/>
            <a:ext cx="1637052" cy="97200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F7D4DBAF-CAAC-497E-ACAC-D0EBC4A22105}"/>
              </a:ext>
            </a:extLst>
          </p:cNvPr>
          <p:cNvSpPr txBox="1"/>
          <p:nvPr/>
        </p:nvSpPr>
        <p:spPr>
          <a:xfrm>
            <a:off x="198644" y="339577"/>
            <a:ext cx="331236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Francia Becsületrend és Nemzeti Érdemrend Magyar</a:t>
            </a:r>
            <a:r>
              <a:rPr lang="hu-HU" sz="1100" b="1" dirty="0">
                <a:ea typeface="+mn-lt"/>
                <a:cs typeface="+mn-lt"/>
              </a:rPr>
              <a:t> </a:t>
            </a: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Kitüntetettjeinek Szövetsége Egyesület</a:t>
            </a:r>
            <a:r>
              <a:rPr lang="hu-HU" sz="1100" dirty="0">
                <a:ea typeface="+mn-lt"/>
                <a:cs typeface="+mn-lt"/>
              </a:rPr>
              <a:t> </a:t>
            </a:r>
            <a:endParaRPr lang="hu-HU" dirty="0">
              <a:ea typeface="+mn-ea"/>
              <a:cs typeface="+mn-cs"/>
            </a:endParaRPr>
          </a:p>
          <a:p>
            <a:pPr algn="ctr">
              <a:defRPr/>
            </a:pPr>
            <a:r>
              <a:rPr lang="hu-HU" sz="1100" b="1" dirty="0">
                <a:ea typeface="+mn-lt"/>
                <a:cs typeface="+mn-lt"/>
              </a:rPr>
              <a:t>1088 </a:t>
            </a: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Budapest, </a:t>
            </a:r>
            <a:r>
              <a:rPr lang="hu-HU" sz="1100" b="1" dirty="0">
                <a:ea typeface="+mn-lt"/>
                <a:cs typeface="+mn-lt"/>
              </a:rPr>
              <a:t>Rákóczi </a:t>
            </a: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út </a:t>
            </a:r>
            <a:r>
              <a:rPr lang="hu-HU" sz="1100" b="1" dirty="0">
                <a:ea typeface="+mn-lt"/>
                <a:cs typeface="+mn-lt"/>
              </a:rPr>
              <a:t>1-3.</a:t>
            </a:r>
            <a:endParaRPr lang="hu-HU" dirty="0"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73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anchor="t">
            <a:noAutofit/>
          </a:bodyPr>
          <a:lstStyle/>
          <a:p>
            <a:r>
              <a:rPr lang="hu-HU" sz="2400" dirty="0"/>
              <a:t>2021. évi költségvetés végrehajtása/</a:t>
            </a:r>
            <a:r>
              <a:rPr lang="hu-HU" sz="2400" dirty="0" err="1"/>
              <a:t>Exécution</a:t>
            </a:r>
            <a:r>
              <a:rPr lang="hu-HU" sz="2400" dirty="0"/>
              <a:t> du </a:t>
            </a:r>
            <a:r>
              <a:rPr lang="fr-FR" sz="2400" dirty="0"/>
              <a:t>Budget 20</a:t>
            </a:r>
            <a:r>
              <a:rPr lang="hu-HU" sz="2400" dirty="0"/>
              <a:t>21</a:t>
            </a:r>
            <a:endParaRPr lang="fr-FR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633017"/>
              </p:ext>
            </p:extLst>
          </p:nvPr>
        </p:nvGraphicFramePr>
        <p:xfrm>
          <a:off x="179512" y="870307"/>
          <a:ext cx="8712968" cy="521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512776877"/>
                    </a:ext>
                  </a:extLst>
                </a:gridCol>
              </a:tblGrid>
              <a:tr h="414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Terv /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Projet</a:t>
                      </a:r>
                      <a:endParaRPr lang="fr-FR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Tény /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Réel</a:t>
                      </a:r>
                      <a:endParaRPr lang="fr-FR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97834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Folyószámla</a:t>
                      </a:r>
                      <a:r>
                        <a:rPr lang="hu-HU" sz="1600" baseline="0" dirty="0"/>
                        <a:t> és pénztár </a:t>
                      </a:r>
                      <a:r>
                        <a:rPr lang="fr-FR" sz="1600" baseline="0" noProof="0" dirty="0"/>
                        <a:t>(compte bancaire + caisse)</a:t>
                      </a:r>
                      <a:endParaRPr lang="fr-FR" sz="16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hu-HU" sz="16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1.302.378,-</a:t>
                      </a:r>
                      <a:endParaRPr lang="en-US" sz="1600" b="0" i="0" u="none" strike="noStrike" noProof="0" dirty="0">
                        <a:latin typeface="Calibri"/>
                      </a:endParaRPr>
                    </a:p>
                    <a:p>
                      <a:pPr lvl="0" algn="r">
                        <a:buNone/>
                      </a:pPr>
                      <a:r>
                        <a:rPr lang="hu-HU" sz="16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01.01.2021.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1.486.436,-</a:t>
                      </a:r>
                    </a:p>
                    <a:p>
                      <a:pPr algn="r"/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31.12.2021.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Bevételek (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produits)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750.000,-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734.001,-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Tagdíjak</a:t>
                      </a:r>
                      <a:r>
                        <a:rPr lang="hu-HU" sz="1600" baseline="0" dirty="0"/>
                        <a:t> </a:t>
                      </a:r>
                      <a:r>
                        <a:rPr lang="hu-HU" sz="1600" baseline="0" noProof="0" dirty="0"/>
                        <a:t>rendtársaktól </a:t>
                      </a:r>
                      <a:r>
                        <a:rPr lang="fr-FR" sz="1600" baseline="0" noProof="0" dirty="0"/>
                        <a:t>(cotisations membres réguliers)</a:t>
                      </a:r>
                      <a:endParaRPr lang="fr-F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350.000,-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400.000,-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Pártoló tagok befizetései (</a:t>
                      </a:r>
                      <a:r>
                        <a:rPr lang="fr-FR" sz="1600" noProof="0" dirty="0"/>
                        <a:t>cotisations membres adhérents)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50.000,-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34.000,-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48">
                <a:tc>
                  <a:txBody>
                    <a:bodyPr/>
                    <a:lstStyle/>
                    <a:p>
                      <a:r>
                        <a:rPr lang="hu-HU" sz="1600" dirty="0"/>
                        <a:t>Szponzoráció</a:t>
                      </a:r>
                      <a:r>
                        <a:rPr lang="hu-HU" sz="1600" baseline="0" dirty="0"/>
                        <a:t> (</a:t>
                      </a:r>
                      <a:r>
                        <a:rPr lang="fr-FR" sz="1600" baseline="0" noProof="0" dirty="0"/>
                        <a:t>sponsors</a:t>
                      </a:r>
                      <a:r>
                        <a:rPr lang="hu-HU" sz="1600" baseline="0" dirty="0"/>
                        <a:t>)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350.000,-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300.000,-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448">
                <a:tc>
                  <a:txBody>
                    <a:bodyPr/>
                    <a:lstStyle/>
                    <a:p>
                      <a:r>
                        <a:rPr lang="hu-HU" sz="1600" dirty="0"/>
                        <a:t>Banki kamat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6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Kiadások (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dépenses)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730.000,-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567.943,-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Könyvelés és ügyvéd</a:t>
                      </a:r>
                      <a:r>
                        <a:rPr lang="hu-HU" sz="1600" baseline="0" dirty="0"/>
                        <a:t> (</a:t>
                      </a:r>
                      <a:r>
                        <a:rPr lang="fr-FR" sz="1600" baseline="0" noProof="0" dirty="0"/>
                        <a:t>comptabilité, frais </a:t>
                      </a:r>
                      <a:r>
                        <a:rPr lang="fr-FR" sz="1600" baseline="0" dirty="0"/>
                        <a:t>d’avocat</a:t>
                      </a:r>
                      <a:r>
                        <a:rPr lang="hu-HU" sz="1600" baseline="0" dirty="0"/>
                        <a:t>)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150.000,-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Rendezvények: terem, fogadás, tolmácsolás  (</a:t>
                      </a:r>
                      <a:r>
                        <a:rPr lang="fr-FR" sz="1600" noProof="0" dirty="0"/>
                        <a:t>événements)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100.000,-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333.408,-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noProof="0" dirty="0"/>
                        <a:t>Támogatás (diákszínjátszás, nyugdíjba vonuló kapcsolattartó</a:t>
                      </a:r>
                      <a:endParaRPr lang="fr-F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400.000,-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181.060,-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72589"/>
                  </a:ext>
                </a:extLst>
              </a:tr>
              <a:tr h="417600">
                <a:tc>
                  <a:txBody>
                    <a:bodyPr/>
                    <a:lstStyle/>
                    <a:p>
                      <a:r>
                        <a:rPr lang="hu-HU" sz="1600" dirty="0"/>
                        <a:t>Posta, bank és egyéb (</a:t>
                      </a:r>
                      <a:r>
                        <a:rPr lang="fr-FR" sz="1600" noProof="0" dirty="0"/>
                        <a:t>poste</a:t>
                      </a:r>
                      <a:r>
                        <a:rPr lang="hu-HU" sz="1600" noProof="0" dirty="0"/>
                        <a:t>, </a:t>
                      </a:r>
                      <a:r>
                        <a:rPr lang="hu-HU" sz="1600" noProof="0" dirty="0" err="1"/>
                        <a:t>banque</a:t>
                      </a:r>
                      <a:r>
                        <a:rPr lang="fr-FR" sz="1600" noProof="0" dirty="0"/>
                        <a:t> et autres)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80.000,-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53.475,-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Különbség (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différence)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20.000,-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166.058,-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4C154C2D-F0A1-4D20-8806-9E71E7BA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59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4ce9924-edda-4051-b806-982cd0c0e13c">H4MHHUVXZ2WH-737833649-1322</_dlc_DocId>
    <_dlc_DocIdUrl xmlns="34ce9924-edda-4051-b806-982cd0c0e13c">
      <Url>https://cegoshu.sharepoint.com/sites/SMLH/_layouts/15/DocIdRedir.aspx?ID=H4MHHUVXZ2WH-737833649-1322</Url>
      <Description>H4MHHUVXZ2WH-737833649-1322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2DFBB7EDCD7A345A72539A56E0C53B5" ma:contentTypeVersion="8" ma:contentTypeDescription="Új dokumentum létrehozása." ma:contentTypeScope="" ma:versionID="07a40097315065815b75493d2698f4b2">
  <xsd:schema xmlns:xsd="http://www.w3.org/2001/XMLSchema" xmlns:xs="http://www.w3.org/2001/XMLSchema" xmlns:p="http://schemas.microsoft.com/office/2006/metadata/properties" xmlns:ns2="34ce9924-edda-4051-b806-982cd0c0e13c" xmlns:ns3="3cdb5fd4-ee86-4c3a-b14d-6278863143e3" targetNamespace="http://schemas.microsoft.com/office/2006/metadata/properties" ma:root="true" ma:fieldsID="8f13ed65d4c8ca53065b2ebb23ab8861" ns2:_="" ns3:_="">
    <xsd:import namespace="34ce9924-edda-4051-b806-982cd0c0e13c"/>
    <xsd:import namespace="3cdb5fd4-ee86-4c3a-b14d-6278863143e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9924-edda-4051-b806-982cd0c0e13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dexed="true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b5fd4-ee86-4c3a-b14d-627886314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DC532F-AF49-49E3-AAD1-069CB0AF637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2A16F95-FCDE-4FAB-AFA1-28DB8FAA76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AD978C-B3A4-4208-A7A9-11AF9F3EB58B}">
  <ds:schemaRefs>
    <ds:schemaRef ds:uri="http://schemas.microsoft.com/office/2006/metadata/properties"/>
    <ds:schemaRef ds:uri="http://schemas.microsoft.com/office/infopath/2007/PartnerControls"/>
    <ds:schemaRef ds:uri="34ce9924-edda-4051-b806-982cd0c0e13c"/>
  </ds:schemaRefs>
</ds:datastoreItem>
</file>

<file path=customXml/itemProps4.xml><?xml version="1.0" encoding="utf-8"?>
<ds:datastoreItem xmlns:ds="http://schemas.openxmlformats.org/officeDocument/2006/customXml" ds:itemID="{16BB711E-008B-426B-A44B-BC30EBF76BCA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436</TotalTime>
  <Words>235</Words>
  <Application>Microsoft Office PowerPoint</Application>
  <PresentationFormat>Diavetítés a képernyőre (4:3 oldalarány)</PresentationFormat>
  <Paragraphs>47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Közgyűlés 2022. Április 26. A Szövetség 2021. évi költségvetésének végrehajtása Exécution du budget 2021 de l’Association</vt:lpstr>
      <vt:lpstr>2021. évi költségvetés végrehajtása/Exécution du Budget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Közgyűlés 2018. március 27. A Szövetség 2018. évi költségvetése Le budget de l’Association</dc:title>
  <dc:creator>Boros István</dc:creator>
  <cp:lastModifiedBy>RÉVAI Vera</cp:lastModifiedBy>
  <cp:revision>106</cp:revision>
  <dcterms:created xsi:type="dcterms:W3CDTF">2018-03-14T09:43:12Z</dcterms:created>
  <dcterms:modified xsi:type="dcterms:W3CDTF">2022-08-18T13:58:46Z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0x01010062DFBB7EDCD7A345A72539A56E0C53B5</vt:lpwstr>
  </property>
  <property fmtid="{D5CDD505-2E9C-101B-9397-08002B2CF9AE}" pid="3" name="_dlc_DocIdItemGuid">
    <vt:lpwstr>a6fac9ed-dda7-4bf6-97ca-3bb20f831dcd</vt:lpwstr>
  </property>
</Properties>
</file>