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1" r:id="rId10"/>
    <p:sldId id="260" r:id="rId11"/>
    <p:sldId id="262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fabe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8278A-6009-30D2-6CFE-0AF1F3CD7CEE}" v="128" dt="2022-08-18T14:54:23.106"/>
    <p1510:client id="{8AE1B3DA-23C1-A1D4-5B95-9165E1C14497}" v="13" dt="2022-04-26T12:47:05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23916" autoAdjust="0"/>
  </p:normalViewPr>
  <p:slideViewPr>
    <p:cSldViewPr>
      <p:cViewPr varScale="1">
        <p:scale>
          <a:sx n="114" d="100"/>
          <a:sy n="114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évai Vera" userId="S::revaivera_gmail.com#ext#@cegoshu.onmicrosoft.com::66a3a667-290d-4599-b033-ed6c059221b7" providerId="AD" clId="Web-{4198278A-6009-30D2-6CFE-0AF1F3CD7CEE}"/>
    <pc:docChg chg="modSld">
      <pc:chgData name="Révai Vera" userId="S::revaivera_gmail.com#ext#@cegoshu.onmicrosoft.com::66a3a667-290d-4599-b033-ed6c059221b7" providerId="AD" clId="Web-{4198278A-6009-30D2-6CFE-0AF1F3CD7CEE}" dt="2022-08-18T14:54:23.106" v="126" actId="20577"/>
      <pc:docMkLst>
        <pc:docMk/>
      </pc:docMkLst>
      <pc:sldChg chg="modSp">
        <pc:chgData name="Révai Vera" userId="S::revaivera_gmail.com#ext#@cegoshu.onmicrosoft.com::66a3a667-290d-4599-b033-ed6c059221b7" providerId="AD" clId="Web-{4198278A-6009-30D2-6CFE-0AF1F3CD7CEE}" dt="2022-08-18T14:02:54.105" v="5" actId="20577"/>
        <pc:sldMkLst>
          <pc:docMk/>
          <pc:sldMk cId="3003738636" sldId="256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02:54.105" v="5" actId="20577"/>
          <ac:spMkLst>
            <pc:docMk/>
            <pc:sldMk cId="3003738636" sldId="256"/>
            <ac:spMk id="3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03:58.138" v="8" actId="20577"/>
        <pc:sldMkLst>
          <pc:docMk/>
          <pc:sldMk cId="2938904556" sldId="257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03:58.138" v="8" actId="20577"/>
          <ac:spMkLst>
            <pc:docMk/>
            <pc:sldMk cId="2938904556" sldId="257"/>
            <ac:spMk id="8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05:59.689" v="18" actId="20577"/>
        <pc:sldMkLst>
          <pc:docMk/>
          <pc:sldMk cId="2337883976" sldId="258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04:54.015" v="10" actId="20577"/>
          <ac:spMkLst>
            <pc:docMk/>
            <pc:sldMk cId="2337883976" sldId="258"/>
            <ac:spMk id="10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05:59.689" v="18" actId="20577"/>
          <ac:spMkLst>
            <pc:docMk/>
            <pc:sldMk cId="2337883976" sldId="258"/>
            <ac:spMk id="11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11:56.043" v="27" actId="20577"/>
        <pc:sldMkLst>
          <pc:docMk/>
          <pc:sldMk cId="1085933808" sldId="259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07:36.551" v="24" actId="20577"/>
          <ac:spMkLst>
            <pc:docMk/>
            <pc:sldMk cId="1085933808" sldId="259"/>
            <ac:spMk id="9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11:56.043" v="27" actId="20577"/>
          <ac:spMkLst>
            <pc:docMk/>
            <pc:sldMk cId="1085933808" sldId="259"/>
            <ac:spMk id="11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41:21.862" v="112" actId="20577"/>
        <pc:sldMkLst>
          <pc:docMk/>
          <pc:sldMk cId="4049716098" sldId="260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41:21.862" v="112" actId="20577"/>
          <ac:spMkLst>
            <pc:docMk/>
            <pc:sldMk cId="4049716098" sldId="260"/>
            <ac:spMk id="4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39:42.609" v="109" actId="20577"/>
          <ac:spMkLst>
            <pc:docMk/>
            <pc:sldMk cId="4049716098" sldId="260"/>
            <ac:spMk id="5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39:35.328" v="107" actId="20577"/>
          <ac:spMkLst>
            <pc:docMk/>
            <pc:sldMk cId="4049716098" sldId="260"/>
            <ac:spMk id="6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18:42.304" v="101" actId="20577"/>
        <pc:sldMkLst>
          <pc:docMk/>
          <pc:sldMk cId="3385420669" sldId="261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15:06.704" v="79" actId="20577"/>
          <ac:spMkLst>
            <pc:docMk/>
            <pc:sldMk cId="3385420669" sldId="261"/>
            <ac:spMk id="9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18:42.304" v="101" actId="20577"/>
          <ac:spMkLst>
            <pc:docMk/>
            <pc:sldMk cId="3385420669" sldId="261"/>
            <ac:spMk id="11" creationId="{00000000-0000-0000-0000-000000000000}"/>
          </ac:spMkLst>
        </pc:spChg>
      </pc:sldChg>
      <pc:sldChg chg="modSp">
        <pc:chgData name="Révai Vera" userId="S::revaivera_gmail.com#ext#@cegoshu.onmicrosoft.com::66a3a667-290d-4599-b033-ed6c059221b7" providerId="AD" clId="Web-{4198278A-6009-30D2-6CFE-0AF1F3CD7CEE}" dt="2022-08-18T14:54:23.106" v="126" actId="20577"/>
        <pc:sldMkLst>
          <pc:docMk/>
          <pc:sldMk cId="2768802269" sldId="262"/>
        </pc:sldMkLst>
        <pc:spChg chg="mod">
          <ac:chgData name="Révai Vera" userId="S::revaivera_gmail.com#ext#@cegoshu.onmicrosoft.com::66a3a667-290d-4599-b033-ed6c059221b7" providerId="AD" clId="Web-{4198278A-6009-30D2-6CFE-0AF1F3CD7CEE}" dt="2022-08-18T14:44:56.666" v="118" actId="20577"/>
          <ac:spMkLst>
            <pc:docMk/>
            <pc:sldMk cId="2768802269" sldId="262"/>
            <ac:spMk id="3" creationId="{90630889-69E7-3B44-9986-2FDE9037D834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54:23.106" v="126" actId="20577"/>
          <ac:spMkLst>
            <pc:docMk/>
            <pc:sldMk cId="2768802269" sldId="262"/>
            <ac:spMk id="4" creationId="{1E41B480-CFD9-EC41-8373-9D98935A4299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46:13.091" v="122" actId="20577"/>
          <ac:spMkLst>
            <pc:docMk/>
            <pc:sldMk cId="2768802269" sldId="262"/>
            <ac:spMk id="5" creationId="{7A81BE46-57F8-9842-9AED-A67D5DFC3A99}"/>
          </ac:spMkLst>
        </pc:spChg>
        <pc:spChg chg="mod">
          <ac:chgData name="Révai Vera" userId="S::revaivera_gmail.com#ext#@cegoshu.onmicrosoft.com::66a3a667-290d-4599-b033-ed6c059221b7" providerId="AD" clId="Web-{4198278A-6009-30D2-6CFE-0AF1F3CD7CEE}" dt="2022-08-18T14:53:50.371" v="124" actId="20577"/>
          <ac:spMkLst>
            <pc:docMk/>
            <pc:sldMk cId="2768802269" sldId="262"/>
            <ac:spMk id="6" creationId="{C733E908-184B-124C-9F53-305E72B98F91}"/>
          </ac:spMkLst>
        </pc:spChg>
      </pc:sldChg>
    </pc:docChg>
  </pc:docChgLst>
  <pc:docChgLst>
    <pc:chgData name="Révai Vera" userId="S::revaivera_gmail.com#ext#@cegoshu.onmicrosoft.com::66a3a667-290d-4599-b033-ed6c059221b7" providerId="AD" clId="Web-{8AE1B3DA-23C1-A1D4-5B95-9165E1C14497}"/>
    <pc:docChg chg="modSld">
      <pc:chgData name="Révai Vera" userId="S::revaivera_gmail.com#ext#@cegoshu.onmicrosoft.com::66a3a667-290d-4599-b033-ed6c059221b7" providerId="AD" clId="Web-{8AE1B3DA-23C1-A1D4-5B95-9165E1C14497}" dt="2022-04-26T12:47:05.025" v="11" actId="20577"/>
      <pc:docMkLst>
        <pc:docMk/>
      </pc:docMkLst>
      <pc:sldChg chg="modSp">
        <pc:chgData name="Révai Vera" userId="S::revaivera_gmail.com#ext#@cegoshu.onmicrosoft.com::66a3a667-290d-4599-b033-ed6c059221b7" providerId="AD" clId="Web-{8AE1B3DA-23C1-A1D4-5B95-9165E1C14497}" dt="2022-04-26T12:47:05.025" v="11" actId="20577"/>
        <pc:sldMkLst>
          <pc:docMk/>
          <pc:sldMk cId="2938904556" sldId="257"/>
        </pc:sldMkLst>
        <pc:spChg chg="mod">
          <ac:chgData name="Révai Vera" userId="S::revaivera_gmail.com#ext#@cegoshu.onmicrosoft.com::66a3a667-290d-4599-b033-ed6c059221b7" providerId="AD" clId="Web-{8AE1B3DA-23C1-A1D4-5B95-9165E1C14497}" dt="2022-04-26T12:47:01.181" v="10" actId="20577"/>
          <ac:spMkLst>
            <pc:docMk/>
            <pc:sldMk cId="2938904556" sldId="257"/>
            <ac:spMk id="6" creationId="{00000000-0000-0000-0000-000000000000}"/>
          </ac:spMkLst>
        </pc:spChg>
        <pc:spChg chg="mod">
          <ac:chgData name="Révai Vera" userId="S::revaivera_gmail.com#ext#@cegoshu.onmicrosoft.com::66a3a667-290d-4599-b033-ed6c059221b7" providerId="AD" clId="Web-{8AE1B3DA-23C1-A1D4-5B95-9165E1C14497}" dt="2022-04-26T12:47:05.025" v="11" actId="20577"/>
          <ac:spMkLst>
            <pc:docMk/>
            <pc:sldMk cId="2938904556" sldId="257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42BB3-C182-4B74-8DBC-4C9662CB39DF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24294-D77F-47CC-AA11-1F840E11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37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83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6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0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20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88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49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645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90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181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7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00F0-C384-4CB1-A998-942DDA2AF142}" type="datetimeFigureOut">
              <a:rPr lang="hu-HU" smtClean="0"/>
              <a:t>2022. 08. 18.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04834-2349-4986-8DE1-0B5F8D796E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 – beszámoló a Szövetség elmúlt 5 éves munkájáról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hu-HU" dirty="0"/>
              <a:t>Az előterjesztést az Elnökség 2022. április 7-i  ülésén jóváhagyólag elfogadásra javasolja </a:t>
            </a:r>
            <a:r>
              <a:rPr lang="hu-HU" dirty="0">
                <a:ea typeface="+mn-lt"/>
                <a:cs typeface="+mn-lt"/>
              </a:rPr>
              <a:t>a közgyűlésnek</a:t>
            </a:r>
            <a:endParaRPr lang="hu-HU" dirty="0"/>
          </a:p>
          <a:p>
            <a:r>
              <a:rPr lang="hu-HU" dirty="0"/>
              <a:t>Rapport</a:t>
            </a:r>
            <a:r>
              <a:rPr lang="fr-FR" dirty="0"/>
              <a:t> du CA de l’Association</a:t>
            </a:r>
            <a:r>
              <a:rPr lang="hu-HU" dirty="0"/>
              <a:t> </a:t>
            </a:r>
            <a:r>
              <a:rPr lang="fr-FR" dirty="0"/>
              <a:t>sur</a:t>
            </a:r>
            <a:r>
              <a:rPr lang="hu-HU" dirty="0"/>
              <a:t> les </a:t>
            </a:r>
            <a:r>
              <a:rPr lang="fr-FR" dirty="0"/>
              <a:t>activités déployées au cours </a:t>
            </a:r>
            <a:r>
              <a:rPr lang="hu-HU" dirty="0"/>
              <a:t>de</a:t>
            </a:r>
            <a:r>
              <a:rPr lang="fr-FR" dirty="0"/>
              <a:t> l’année 20</a:t>
            </a:r>
            <a:r>
              <a:rPr lang="hu-HU" dirty="0"/>
              <a:t>21</a:t>
            </a:r>
            <a:r>
              <a:rPr lang="fr-FR" dirty="0"/>
              <a:t>, discutées et approuvées par le CA le </a:t>
            </a:r>
            <a:r>
              <a:rPr lang="hu-HU" dirty="0"/>
              <a:t>7 </a:t>
            </a:r>
            <a:r>
              <a:rPr lang="hu-HU" dirty="0" err="1"/>
              <a:t>avril</a:t>
            </a:r>
            <a:r>
              <a:rPr lang="hu-HU" dirty="0"/>
              <a:t> </a:t>
            </a:r>
            <a:r>
              <a:rPr lang="fr-FR" dirty="0"/>
              <a:t>202</a:t>
            </a:r>
            <a:r>
              <a:rPr lang="hu-HU" dirty="0"/>
              <a:t>2</a:t>
            </a:r>
            <a:r>
              <a:rPr lang="fr-FR" dirty="0"/>
              <a:t> et proposées à l’AG en vue de </a:t>
            </a:r>
            <a:r>
              <a:rPr lang="hu-HU" dirty="0"/>
              <a:t>l’</a:t>
            </a:r>
            <a:r>
              <a:rPr lang="fr-FR" dirty="0"/>
              <a:t>adoption.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8A9333D-9A49-4D4C-9508-11C848608B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53659"/>
            <a:ext cx="1637052" cy="97200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F7D4DBAF-CAAC-497E-ACAC-D0EBC4A22105}"/>
              </a:ext>
            </a:extLst>
          </p:cNvPr>
          <p:cNvSpPr txBox="1"/>
          <p:nvPr/>
        </p:nvSpPr>
        <p:spPr>
          <a:xfrm>
            <a:off x="198644" y="339577"/>
            <a:ext cx="33123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hu-HU" sz="11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Francia Becsületrend és Nemzeti Érdemrend Magyar Kitüntetettjeinek Szövetsége Egyesület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1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hu-HU" sz="11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1088 Budapest, Rákóczi út 1-3.</a:t>
            </a:r>
            <a:endParaRPr lang="en-US" sz="11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3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Szövetség tagsága és kapcsolatrendszere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4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1300" dirty="0">
                <a:latin typeface="Arial"/>
                <a:cs typeface="Arial"/>
              </a:rPr>
              <a:t>A Szövetség tagdíjfizető tagsága 2021. december 31-én 36 + 5 pártoló fő volt, Szövetségünk kapcsolatot tart emailen</a:t>
            </a:r>
            <a:r>
              <a:rPr lang="hu-HU" sz="13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hu-HU" sz="1300" dirty="0">
                <a:latin typeface="Arial"/>
                <a:cs typeface="Arial"/>
              </a:rPr>
              <a:t>97</a:t>
            </a:r>
            <a:r>
              <a:rPr lang="hu-HU" sz="13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hu-HU" sz="1300" dirty="0">
                <a:latin typeface="Arial"/>
                <a:cs typeface="Arial"/>
              </a:rPr>
              <a:t>kitüntetett-, társult taggal és vendégeikkel</a:t>
            </a:r>
          </a:p>
          <a:p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A Covid-járvány miatt az egyesületi élet az  első felében on-line történt, sikeresen, az on-line rendezvények látogatottsága szinte meghaladta a kontakt rendezvények látogatottságát.</a:t>
            </a:r>
          </a:p>
          <a:p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Kapcsolatrendszerünk:</a:t>
            </a:r>
          </a:p>
          <a:p>
            <a:pPr marL="400050" lvl="1" indent="0"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- Francia Köztársaság Nagykövetsége és osztályai</a:t>
            </a:r>
          </a:p>
          <a:p>
            <a:pPr marL="400050" lvl="1" indent="0"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- Francia Intézet</a:t>
            </a:r>
          </a:p>
          <a:p>
            <a:pPr marL="400050" lvl="1" indent="0"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- Magyarországon működő magyar-francia szervezetek: MFKI, CNCCEF, </a:t>
            </a:r>
          </a:p>
          <a:p>
            <a:pPr marL="400050" lvl="1" indent="0">
              <a:buNone/>
            </a:pPr>
            <a:r>
              <a:rPr lang="hu-HU" sz="1300" dirty="0">
                <a:latin typeface="Arial" panose="020B0604020202020204" pitchFamily="34" charset="0"/>
                <a:cs typeface="Arial" panose="020B0604020202020204" pitchFamily="34" charset="0"/>
              </a:rPr>
              <a:t>- Együttműködési megállapodásunk az ELTE BTK-val remekül működik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1300" dirty="0">
                <a:latin typeface="Arial"/>
                <a:cs typeface="Arial"/>
              </a:rPr>
              <a:t>A Covid miatt a </a:t>
            </a:r>
            <a:r>
              <a:rPr lang="hu-HU" sz="1300" dirty="0" err="1">
                <a:latin typeface="Arial"/>
                <a:cs typeface="Arial"/>
              </a:rPr>
              <a:t>Palmes</a:t>
            </a:r>
            <a:r>
              <a:rPr lang="hu-HU" sz="1300" dirty="0">
                <a:latin typeface="Arial"/>
                <a:cs typeface="Arial"/>
              </a:rPr>
              <a:t> </a:t>
            </a:r>
            <a:r>
              <a:rPr lang="hu-HU" sz="1300" dirty="0" err="1">
                <a:latin typeface="Arial"/>
                <a:cs typeface="Arial"/>
              </a:rPr>
              <a:t>Académiques</a:t>
            </a:r>
            <a:r>
              <a:rPr lang="hu-HU" sz="1300" dirty="0">
                <a:latin typeface="Arial"/>
                <a:cs typeface="Arial"/>
              </a:rPr>
              <a:t> kitüntetettjeivel való kapcsolatfelvételben nem tudtunk előrébb lépni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Membres et relations extérieures de l’Association</a:t>
            </a: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4041775" cy="395128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fr-FR" dirty="0">
                <a:latin typeface="Arial"/>
                <a:cs typeface="Arial"/>
              </a:rPr>
              <a:t>Au 31.12.2021, l’Association compte 41 membres (cotisation versée). Nous tenons contact avec 97 personnes, membres, membres associés et amis par mail.</a:t>
            </a:r>
          </a:p>
          <a:p>
            <a:r>
              <a:rPr lang="fr-FR" dirty="0">
                <a:latin typeface="Arial"/>
                <a:cs typeface="Arial"/>
              </a:rPr>
              <a:t>Pendant la pandémie, surtout  au cours du premier semestre, nos activités se sont passées par on-line. Là, le nombre des participants a dépassé celui du public des activités organisées en présentiel</a:t>
            </a:r>
          </a:p>
          <a:p>
            <a:r>
              <a:rPr lang="fr-FR" dirty="0">
                <a:latin typeface="Arial"/>
                <a:cs typeface="Arial"/>
              </a:rPr>
              <a:t>Nos relations:</a:t>
            </a:r>
          </a:p>
          <a:p>
            <a:pPr marL="400050" lvl="1" indent="0">
              <a:buNone/>
            </a:pPr>
            <a:r>
              <a:rPr lang="fr-FR" sz="2100" dirty="0">
                <a:latin typeface="Arial"/>
                <a:cs typeface="Arial"/>
              </a:rPr>
              <a:t>- l’Ambassade de France</a:t>
            </a:r>
          </a:p>
          <a:p>
            <a:pPr marL="400050" lvl="1" indent="0">
              <a:buNone/>
            </a:pPr>
            <a:r>
              <a:rPr lang="fr-FR" sz="2100" dirty="0">
                <a:latin typeface="Arial"/>
                <a:cs typeface="Arial"/>
              </a:rPr>
              <a:t>- l’Institut Français en Hongrie</a:t>
            </a:r>
          </a:p>
          <a:p>
            <a:pPr lvl="1" indent="-342900">
              <a:buFontTx/>
              <a:buChar char="-"/>
            </a:pPr>
            <a:r>
              <a:rPr lang="fr-FR" sz="2100" dirty="0">
                <a:latin typeface="Arial"/>
                <a:cs typeface="Arial"/>
              </a:rPr>
              <a:t>autres institutions franco-hongroises: CCIFH, CNCCEF</a:t>
            </a:r>
          </a:p>
          <a:p>
            <a:pPr lvl="1" indent="-342900">
              <a:buFontTx/>
              <a:buChar char="-"/>
            </a:pPr>
            <a:r>
              <a:rPr lang="fr-FR" sz="2100" dirty="0">
                <a:latin typeface="Arial"/>
                <a:cs typeface="Arial"/>
              </a:rPr>
              <a:t>Notre coopération avec ELTE BTK fonctionne d’une manière excellente</a:t>
            </a:r>
            <a:endParaRPr lang="fr-FR" dirty="0">
              <a:latin typeface="Arial"/>
              <a:cs typeface="Arial"/>
            </a:endParaRPr>
          </a:p>
          <a:p>
            <a:r>
              <a:rPr lang="fr-FR" dirty="0">
                <a:latin typeface="Arial"/>
                <a:cs typeface="Arial"/>
              </a:rPr>
              <a:t>A cause de la pandémie Covid-19, nous n’avons pas pu progresser concernant les relations avec les titulaires des Palmes Académiques.</a:t>
            </a: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0389209B-3199-467C-8611-6C8BECCB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8631358-7F74-47AD-9B70-BA57E45A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890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Szövetség jogi, pénzügyi helyzete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Szövetség 2020. évi működéséről készült pénzügyi beszámolót időben leadtuk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Szövetség új székhelyét, a Magyar-Francai Kereskedelmi és Iparkamara céghelyére bejegyezték.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Vezetőség 5 alkalommal ülésezett (01.15.,04.01.,06.24.,09.22., 12.08.), ebből 3 alkalommal online. Az ülésekről emlékeztetők készültek.</a:t>
            </a:r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Situation juridique et financière de l’Association</a:t>
            </a:r>
            <a:endParaRPr lang="fr-FR" dirty="0">
              <a:cs typeface="Calibri"/>
            </a:endParaRPr>
          </a:p>
        </p:txBody>
      </p:sp>
      <p:sp>
        <p:nvSpPr>
          <p:cNvPr id="11" name="Tartalom helye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z="2000" dirty="0">
                <a:latin typeface="Arial"/>
                <a:cs typeface="Arial"/>
              </a:rPr>
              <a:t>Tous les rapports financiers et fiscaux ont été élaborés et soumis aux autorités à temps</a:t>
            </a:r>
          </a:p>
          <a:p>
            <a:r>
              <a:rPr lang="fr-FR" sz="2000" dirty="0">
                <a:latin typeface="Arial"/>
                <a:cs typeface="Arial"/>
              </a:rPr>
              <a:t>Conformément à la décision de l’Assemblée Général de 2021 le siège social de notre Association a été enregistré à l’adresse de la Chambre de Commerce Franco-Hongroise</a:t>
            </a:r>
          </a:p>
          <a:p>
            <a:r>
              <a:rPr lang="fr-FR" sz="2000" dirty="0">
                <a:latin typeface="Arial"/>
                <a:cs typeface="Arial"/>
              </a:rPr>
              <a:t>Le CA a tenu 5 réunions au cours de l’année 2021 dont 3 fois en ligne.</a:t>
            </a: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900458DD-B74E-4A30-AACC-C57866F3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ACED1149-BB28-4EC8-B867-37213D70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788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Rendezvényeink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hu-HU" dirty="0"/>
              <a:t>2021.01.07. 22.  - „A humor a politikában” – Balázs Ádám</a:t>
            </a:r>
          </a:p>
          <a:p>
            <a:r>
              <a:rPr lang="hu-HU" dirty="0"/>
              <a:t>2021.02.04. Közgyűlés és utána ”Az elnökválasztás után az USA-ban” </a:t>
            </a:r>
            <a:r>
              <a:rPr lang="hu-HU" dirty="0" err="1"/>
              <a:t>Szemerkényi</a:t>
            </a:r>
            <a:r>
              <a:rPr lang="hu-HU" dirty="0"/>
              <a:t> Réka</a:t>
            </a:r>
          </a:p>
          <a:p>
            <a:r>
              <a:rPr lang="hu-HU" dirty="0"/>
              <a:t>2021.03.04. – „Magyar-Francia kapcsolatok a filmművészetben” - </a:t>
            </a:r>
            <a:r>
              <a:rPr lang="hu-HU" dirty="0" err="1"/>
              <a:t>Ráduly</a:t>
            </a:r>
            <a:r>
              <a:rPr lang="hu-HU" dirty="0"/>
              <a:t> György </a:t>
            </a:r>
          </a:p>
          <a:p>
            <a:r>
              <a:rPr lang="hu-HU" dirty="0"/>
              <a:t>2021. április 4. – „Az EU költség</a:t>
            </a:r>
            <a:r>
              <a:rPr lang="fr-FR" dirty="0"/>
              <a:t>v</a:t>
            </a:r>
            <a:r>
              <a:rPr lang="hu-HU" dirty="0" err="1"/>
              <a:t>etése</a:t>
            </a:r>
            <a:r>
              <a:rPr lang="hu-HU" dirty="0"/>
              <a:t> 3.” - Dr. Balázs Péter </a:t>
            </a:r>
          </a:p>
          <a:p>
            <a:r>
              <a:rPr lang="hu-HU" dirty="0"/>
              <a:t>2021. 05.27. „Francia-magyar együttműködés az urbanizációban” –Szeszler Zsuzsa </a:t>
            </a:r>
          </a:p>
          <a:p>
            <a:r>
              <a:rPr lang="hu-HU" dirty="0"/>
              <a:t>2021.06.24. Emlékezés de Gaulle tábornok halálának 50. évfordulójára – Prof. Nagy László – előtte az ELTE esszéíró verseny eredményhirdetése</a:t>
            </a:r>
          </a:p>
          <a:p>
            <a:r>
              <a:rPr lang="hu-HU" dirty="0"/>
              <a:t>2021.09.22. Emlékezés Napóleon halálának 200. évfordulójára – dr. Lázár Balázs</a:t>
            </a:r>
          </a:p>
          <a:p>
            <a:r>
              <a:rPr lang="hu-HU" dirty="0"/>
              <a:t>2021.11.18. – A divat művészet és ipar – dr. Schiffer Miklós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Conférences et réunions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80000"/>
              </a:lnSpc>
            </a:pPr>
            <a:r>
              <a:rPr lang="fr-FR" sz="1600" dirty="0"/>
              <a:t>L’humour dans la politique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À l’issue de l’AG, une conférence: „Après l’élection présidentielle aux USA”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„Relations franco-hongroises dans l’art cinématographique”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„Le budget de l’UE”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„Coopération sur le plan de l’urbanisme”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Commémoration du 50</a:t>
            </a:r>
            <a:r>
              <a:rPr lang="fr-FR" sz="1600" baseline="30000" dirty="0"/>
              <a:t>ème</a:t>
            </a:r>
            <a:r>
              <a:rPr lang="fr-FR" sz="1600" dirty="0"/>
              <a:t> anniversaire de la mort du Général de Gaulle précédé par la publication des résultats du concours d’essais pour étudiant(e)s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„Commémoration du 200</a:t>
            </a:r>
            <a:r>
              <a:rPr lang="fr-FR" sz="1600" baseline="30000" dirty="0"/>
              <a:t>ème</a:t>
            </a:r>
            <a:r>
              <a:rPr lang="fr-FR" sz="1600" dirty="0"/>
              <a:t> anniversaire de la disparition de Napoléon Ier”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„La mode: une industrie et un art”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endParaRPr lang="fr-FR" sz="1100" dirty="0">
              <a:cs typeface="Calibri"/>
            </a:endParaRPr>
          </a:p>
          <a:p>
            <a:pPr>
              <a:lnSpc>
                <a:spcPct val="80000"/>
              </a:lnSpc>
            </a:pPr>
            <a:endParaRPr lang="fr-FR" sz="1100" dirty="0">
              <a:cs typeface="Calibri"/>
            </a:endParaRP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endParaRPr lang="fr-FR" sz="2200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85856A32-C261-474F-A011-0254ABAD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38B1DB4E-66DF-43DA-8990-C122A5DF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93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Egyéb tevékenységek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2021. április – szeptember részt vettünk az SMLH 100. évfordulójára rendezett „Ifjúsági Olimpián”</a:t>
            </a:r>
          </a:p>
          <a:p>
            <a:pPr marL="0" indent="0">
              <a:buNone/>
            </a:pPr>
            <a:r>
              <a:rPr lang="hu-HU" dirty="0"/>
              <a:t>2021. november – részt vettünk Rómában az SMLH európai tagszervezeti elnökeinek konferenciáján „Milyen Európát akarunk”</a:t>
            </a:r>
          </a:p>
          <a:p>
            <a:pPr>
              <a:buFontTx/>
              <a:buChar char="-"/>
            </a:pPr>
            <a:r>
              <a:rPr lang="hu-HU" dirty="0"/>
              <a:t>a fenti eseményhez kapcsolódóan elkezdtük felvenni a kapcsolatot középiskolákkal</a:t>
            </a:r>
            <a:endParaRPr lang="hu-HU" dirty="0">
              <a:cs typeface="Calibri"/>
            </a:endParaRPr>
          </a:p>
          <a:p>
            <a:pPr>
              <a:buFontTx/>
              <a:buChar char="-"/>
            </a:pPr>
            <a:r>
              <a:rPr lang="hu-HU" dirty="0"/>
              <a:t>A francia nagykövetség felkérésére  kezdeményeztük a II. világháború alatt Balatonbogláron menedéket talált francia hadifoglyok emlékére emlékhely létrehozását.</a:t>
            </a:r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dirty="0"/>
              <a:t>Autres Activités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80000"/>
              </a:lnSpc>
            </a:pPr>
            <a:r>
              <a:rPr lang="fr-FR" sz="1600" dirty="0"/>
              <a:t>Nous avons participé aux Olympiades de la Jeunesse dans le cadre de la 100ème anniversaire de SMLH</a:t>
            </a:r>
            <a:endParaRPr lang="fr-FR" sz="160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Nous avons commencé a organisé des rencontres avec </a:t>
            </a:r>
            <a:r>
              <a:rPr lang="fr-FR" sz="1600" dirty="0" err="1"/>
              <a:t>qques</a:t>
            </a:r>
            <a:r>
              <a:rPr lang="fr-FR" sz="1600" dirty="0"/>
              <a:t> lycée pour la présentation de </a:t>
            </a:r>
            <a:r>
              <a:rPr lang="fr-FR" sz="1600" dirty="0" err="1"/>
              <a:t>Nóra</a:t>
            </a:r>
            <a:r>
              <a:rPr lang="fr-FR" sz="1600" dirty="0"/>
              <a:t> </a:t>
            </a:r>
            <a:r>
              <a:rPr lang="fr-FR" sz="1600" dirty="0" err="1">
                <a:ea typeface="+mn-lt"/>
                <a:cs typeface="+mn-lt"/>
              </a:rPr>
              <a:t>Nemcsok</a:t>
            </a:r>
            <a:endParaRPr lang="fr-FR" sz="160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Nous avons participé à la réunion des présidents des sections européennes à Rome dont le thème était „ Quelle Europe pour la Jeunesse?"</a:t>
            </a:r>
            <a:endParaRPr lang="fr-FR" sz="1600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fr-FR" sz="1600" dirty="0"/>
              <a:t>Nous avons entrepris le pilotage du projet pour mettre en place une salle commémorative </a:t>
            </a:r>
            <a:r>
              <a:rPr lang="fr-FR" sz="1600" dirty="0">
                <a:ea typeface="+mn-lt"/>
                <a:cs typeface="+mn-lt"/>
              </a:rPr>
              <a:t>à</a:t>
            </a:r>
            <a:r>
              <a:rPr lang="fr-FR" sz="1600" dirty="0"/>
              <a:t> </a:t>
            </a:r>
            <a:r>
              <a:rPr lang="fr-FR" sz="1600" dirty="0" err="1"/>
              <a:t>Balatonboglár</a:t>
            </a:r>
            <a:endParaRPr lang="fr-FR" sz="1600" dirty="0" err="1">
              <a:cs typeface="Calibri"/>
            </a:endParaRPr>
          </a:p>
          <a:p>
            <a:pPr>
              <a:lnSpc>
                <a:spcPct val="80000"/>
              </a:lnSpc>
            </a:pPr>
            <a:endParaRPr lang="fr-FR" sz="2000" dirty="0">
              <a:cs typeface="Calibri"/>
            </a:endParaRPr>
          </a:p>
          <a:p>
            <a:pPr>
              <a:lnSpc>
                <a:spcPct val="80000"/>
              </a:lnSpc>
            </a:pPr>
            <a:endParaRPr lang="fr-F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85856A32-C261-474F-A011-0254ABAD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38B1DB4E-66DF-43DA-8990-C122A5DF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542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Beszámoló a Szövetség 2021. évi tevékenységéről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Szövetség kommunikációja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u-HU" dirty="0"/>
              <a:t>Alapelvek: nyitás és transzparencia</a:t>
            </a:r>
          </a:p>
          <a:p>
            <a:r>
              <a:rPr lang="hu-HU" dirty="0"/>
              <a:t>A Szövetség honlapján valamennyi rendezvényünkről beszámoló található</a:t>
            </a:r>
          </a:p>
          <a:p>
            <a:r>
              <a:rPr lang="hu-HU" dirty="0"/>
              <a:t>A rendezvényeinket legalább két-három alkalommal meghirdetjük az e-mailes címlistára</a:t>
            </a:r>
          </a:p>
          <a:p>
            <a:r>
              <a:rPr lang="hu-HU" dirty="0"/>
              <a:t>Az SMLH 100. évfordulója kapcsán indított sajtó-kampányunk 2 megjelenést eredményezett (MN és </a:t>
            </a:r>
            <a:r>
              <a:rPr lang="hu-HU" dirty="0" err="1"/>
              <a:t>NGdeH</a:t>
            </a:r>
            <a:r>
              <a:rPr lang="hu-HU" dirty="0"/>
              <a:t>), emellett felkerült kapcsolataink honlapjára is (CCIFH, </a:t>
            </a:r>
            <a:r>
              <a:rPr lang="hu-HU" dirty="0" err="1"/>
              <a:t>Ambassade</a:t>
            </a:r>
            <a:r>
              <a:rPr lang="hu-HU" dirty="0"/>
              <a:t>, IF)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Communication de notre association</a:t>
            </a:r>
            <a:endParaRPr lang="fr-FR" dirty="0">
              <a:cs typeface="Calibri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r-FR" dirty="0"/>
              <a:t>Nos deux principes de base: ouverture et transparence</a:t>
            </a:r>
            <a:endParaRPr lang="fr-FR" dirty="0">
              <a:cs typeface="Calibri"/>
            </a:endParaRPr>
          </a:p>
          <a:p>
            <a:r>
              <a:rPr lang="fr-FR" dirty="0"/>
              <a:t>Les informations de nos évènements sont disponibles sur notre site</a:t>
            </a:r>
            <a:endParaRPr lang="fr-FR" dirty="0">
              <a:cs typeface="Calibri"/>
            </a:endParaRPr>
          </a:p>
          <a:p>
            <a:r>
              <a:rPr lang="fr-FR" dirty="0"/>
              <a:t>Nos adhérents sont informés au moins deux fois par courriel électronique de chaque de nos évènements</a:t>
            </a:r>
            <a:endParaRPr lang="fr-FR" dirty="0">
              <a:cs typeface="Calibri"/>
            </a:endParaRPr>
          </a:p>
          <a:p>
            <a:r>
              <a:rPr lang="fr-FR" dirty="0"/>
              <a:t>Suivant notre participation aux évènements des Olympiades de la Jeunesse nous avons mené une campagne de presse pour la première foi: résultats deux apparition (MNO, Nouvelle Gazette de Hongrie) + sur les sites web CCIFH, Ambassade, IF</a:t>
            </a:r>
            <a:endParaRPr lang="fr-FR" dirty="0">
              <a:cs typeface="Calibri"/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6E2548CA-67FC-4D7D-9032-F774F577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70C0"/>
                </a:solidFill>
              </a:rPr>
              <a:t>http://www.francia-kituntetettek.hu/ 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A332774-8E83-4E08-B37D-08218DF1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4834-2349-4986-8DE1-0B5F8D796E4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971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022461-070E-4E4A-8E4E-83E8311E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Vezetőség összefoglalója 2017-2021.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0630889-69E7-3B44-9986-2FDE9037D8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Összefoglaló  2017-2021 évekről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E41B480-CFD9-EC41-8373-9D98935A42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u-HU" dirty="0"/>
              <a:t>Évi 6-7 találkozó összesen 34 alkalommal</a:t>
            </a:r>
          </a:p>
          <a:p>
            <a:r>
              <a:rPr lang="hu-HU" dirty="0"/>
              <a:t>Átlag 15-20 fő részvételével</a:t>
            </a:r>
          </a:p>
          <a:p>
            <a:r>
              <a:rPr lang="hu-HU" dirty="0"/>
              <a:t>Rendszeres vezetőségi ülések (átlag 4/év)</a:t>
            </a:r>
          </a:p>
          <a:p>
            <a:r>
              <a:rPr lang="hu-HU" dirty="0"/>
              <a:t>Rendezett külső kapcsolatok</a:t>
            </a:r>
          </a:p>
          <a:p>
            <a:r>
              <a:rPr lang="hu-HU" dirty="0"/>
              <a:t>Erősödő kommunikáció</a:t>
            </a:r>
          </a:p>
          <a:p>
            <a:r>
              <a:rPr lang="hu-HU" dirty="0"/>
              <a:t>Nyitott kommunikáció</a:t>
            </a:r>
          </a:p>
          <a:p>
            <a:r>
              <a:rPr lang="hu-HU" dirty="0"/>
              <a:t>Stabil pénzügyek – rendezett adminisztráció</a:t>
            </a:r>
          </a:p>
          <a:p>
            <a:r>
              <a:rPr lang="hu-HU" dirty="0"/>
              <a:t>OTP számla állása (nyitó 2017.12.31-1.028eHUF – záró 2021.12.31. 1.440eHUF)</a:t>
            </a:r>
            <a:endParaRPr lang="hu-HU" dirty="0">
              <a:cs typeface="Calibri"/>
            </a:endParaRPr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A81BE46-57F8-9842-9AED-A67D5DFC3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fr-FR" dirty="0"/>
              <a:t>Résumé des activités </a:t>
            </a:r>
            <a:r>
              <a:rPr lang="fr-FR" sz="2500" dirty="0"/>
              <a:t>de </a:t>
            </a:r>
            <a:r>
              <a:rPr lang="fr-FR" dirty="0"/>
              <a:t>2017 </a:t>
            </a:r>
            <a:r>
              <a:rPr lang="fr-FR" sz="2500" dirty="0"/>
              <a:t>à 2</a:t>
            </a:r>
            <a:r>
              <a:rPr lang="fr-FR" dirty="0"/>
              <a:t>021</a:t>
            </a:r>
            <a:endParaRPr lang="fr-FR" dirty="0">
              <a:cs typeface="Calibri"/>
            </a:endParaRP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733E908-184B-124C-9F53-305E72B98F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-FR" sz="1900" dirty="0"/>
              <a:t>Conférences et rencontres: 6 à 7 fois par an, 34 au total 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Participation moyenne: 15 à 20 personnes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Nombre des réunions du CA : 4 fois par an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Des relations suivies avec les stakeholders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Amélioration constante de la communication extérieure Communication interne ouverte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Administration bien organisée</a:t>
            </a:r>
            <a:endParaRPr lang="fr-FR" sz="1900" dirty="0">
              <a:cs typeface="Calibri"/>
            </a:endParaRPr>
          </a:p>
          <a:p>
            <a:r>
              <a:rPr lang="fr-FR" sz="1900" dirty="0"/>
              <a:t>Situation financière stable – compte en banque OTP </a:t>
            </a:r>
            <a:endParaRPr lang="fr-FR" sz="1900" dirty="0">
              <a:cs typeface="Calibri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880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ce9924-edda-4051-b806-982cd0c0e13c">H4MHHUVXZ2WH-737833649-1323</_dlc_DocId>
    <_dlc_DocIdUrl xmlns="34ce9924-edda-4051-b806-982cd0c0e13c">
      <Url>https://cegoshu.sharepoint.com/sites/SMLH/_layouts/15/DocIdRedir.aspx?ID=H4MHHUVXZ2WH-737833649-1323</Url>
      <Description>H4MHHUVXZ2WH-737833649-1323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DFBB7EDCD7A345A72539A56E0C53B5" ma:contentTypeVersion="8" ma:contentTypeDescription="Új dokumentum létrehozása." ma:contentTypeScope="" ma:versionID="07a40097315065815b75493d2698f4b2">
  <xsd:schema xmlns:xsd="http://www.w3.org/2001/XMLSchema" xmlns:xs="http://www.w3.org/2001/XMLSchema" xmlns:p="http://schemas.microsoft.com/office/2006/metadata/properties" xmlns:ns2="34ce9924-edda-4051-b806-982cd0c0e13c" xmlns:ns3="3cdb5fd4-ee86-4c3a-b14d-6278863143e3" targetNamespace="http://schemas.microsoft.com/office/2006/metadata/properties" ma:root="true" ma:fieldsID="8f13ed65d4c8ca53065b2ebb23ab8861" ns2:_="" ns3:_="">
    <xsd:import namespace="34ce9924-edda-4051-b806-982cd0c0e13c"/>
    <xsd:import namespace="3cdb5fd4-ee86-4c3a-b14d-6278863143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9924-edda-4051-b806-982cd0c0e1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dexed="true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b5fd4-ee86-4c3a-b14d-627886314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6EA4DE-3D37-4ECA-BDC9-8D7C6FB6E6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9C8BDD-7E54-4B9A-8A78-F7F9F591EA4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DEB57D3-245B-47DC-B577-D84D82A24FFE}">
  <ds:schemaRefs>
    <ds:schemaRef ds:uri="http://schemas.microsoft.com/office/2006/metadata/properties"/>
    <ds:schemaRef ds:uri="http://schemas.microsoft.com/office/infopath/2007/PartnerControls"/>
    <ds:schemaRef ds:uri="34ce9924-edda-4051-b806-982cd0c0e13c"/>
  </ds:schemaRefs>
</ds:datastoreItem>
</file>

<file path=customXml/itemProps4.xml><?xml version="1.0" encoding="utf-8"?>
<ds:datastoreItem xmlns:ds="http://schemas.openxmlformats.org/officeDocument/2006/customXml" ds:itemID="{8F4D5ABF-DE8D-4670-B926-4F9F470EE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9924-edda-4051-b806-982cd0c0e13c"/>
    <ds:schemaRef ds:uri="3cdb5fd4-ee86-4c3a-b14d-627886314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1144</Words>
  <Application>Microsoft Office PowerPoint</Application>
  <PresentationFormat>Diavetítés a képernyőre (4:3 oldalarány)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Beszámoló a Szövetség 2021. évi tevékenységéről – beszámoló a Szövetség elmúlt 5 éves munkájáról</vt:lpstr>
      <vt:lpstr>Beszámoló a Szövetség 2021. évi tevékenységéről</vt:lpstr>
      <vt:lpstr>Beszámoló a Szövetség 2021. évi tevékenységéről</vt:lpstr>
      <vt:lpstr>Beszámoló a Szövetség 2021. évi tevékenységéről</vt:lpstr>
      <vt:lpstr>Beszámoló a Szövetség 2021. évi tevékenységéről</vt:lpstr>
      <vt:lpstr>Beszámoló a Szövetség 2021. évi tevékenységéről</vt:lpstr>
      <vt:lpstr>A Vezetőség összefoglalója 2017-2021.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Szövetség 2017. évi tevékenységéről</dc:title>
  <dc:creator>Boros István</dc:creator>
  <cp:lastModifiedBy>György Márffy</cp:lastModifiedBy>
  <cp:revision>173</cp:revision>
  <dcterms:created xsi:type="dcterms:W3CDTF">2018-03-14T12:46:40Z</dcterms:created>
  <dcterms:modified xsi:type="dcterms:W3CDTF">2022-08-18T14:54:26Z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0x01010062DFBB7EDCD7A345A72539A56E0C53B5</vt:lpwstr>
  </property>
  <property fmtid="{D5CDD505-2E9C-101B-9397-08002B2CF9AE}" pid="3" name="_dlc_DocIdItemGuid">
    <vt:lpwstr>98b27b99-ebfa-4c4a-abbf-9bb7df66067f</vt:lpwstr>
  </property>
</Properties>
</file>